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theme/themeOverride2.xml" ContentType="application/vnd.openxmlformats-officedocument.themeOverride+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Default Extension="wmf" ContentType="image/x-wmf"/>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67" r:id="rId3"/>
    <p:sldId id="268" r:id="rId4"/>
    <p:sldId id="257" r:id="rId5"/>
    <p:sldId id="258" r:id="rId6"/>
    <p:sldId id="259" r:id="rId7"/>
    <p:sldId id="260" r:id="rId8"/>
    <p:sldId id="261" r:id="rId9"/>
    <p:sldId id="262" r:id="rId10"/>
    <p:sldId id="263" r:id="rId11"/>
    <p:sldId id="264" r:id="rId12"/>
    <p:sldId id="265" r:id="rId13"/>
    <p:sldId id="266" r:id="rId14"/>
    <p:sldId id="271" r:id="rId15"/>
    <p:sldId id="272" r:id="rId16"/>
    <p:sldId id="269" r:id="rId17"/>
    <p:sldId id="273" r:id="rId18"/>
    <p:sldId id="274" r:id="rId19"/>
    <p:sldId id="275" r:id="rId20"/>
    <p:sldId id="276" r:id="rId21"/>
    <p:sldId id="277" r:id="rId22"/>
    <p:sldId id="278" r:id="rId23"/>
    <p:sldId id="270"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77" d="100"/>
          <a:sy n="77" d="100"/>
        </p:scale>
        <p:origin x="-12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A152970C-FD2B-41AF-B1D9-2A424255805D}" type="datetimeFigureOut">
              <a:rPr lang="en-US"/>
              <a:pPr>
                <a:defRPr/>
              </a:pPr>
              <a:t>11/14/12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2F8C0BA-4D83-4B6E-8291-96441E7E16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83DCD9-82E3-4451-AEB3-E56CA9F91ECE}" type="datetimeFigureOut">
              <a:rPr lang="en-US"/>
              <a:pPr>
                <a:defRPr/>
              </a:pPr>
              <a:t>11/14/12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B00F06-578C-49CB-9483-68434A817E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2C347FDC-A694-4FFD-8EA5-4C00817406AE}" type="datetimeFigureOut">
              <a:rPr lang="en-US"/>
              <a:pPr>
                <a:defRPr/>
              </a:pPr>
              <a:t>11/14/12</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FC3958D-803E-42B5-9939-1B820B9ACDD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77000"/>
            <a:ext cx="2133600" cy="274638"/>
          </a:xfrm>
        </p:spPr>
        <p:txBody>
          <a:bodyPr/>
          <a:lstStyle>
            <a:lvl1pPr>
              <a:defRPr/>
            </a:lvl1pPr>
          </a:lstStyle>
          <a:p>
            <a:pPr>
              <a:defRPr/>
            </a:pPr>
            <a:fld id="{2AFD50AC-2701-417A-9DC7-B71599632820}" type="datetimeFigureOut">
              <a:rPr lang="en-US"/>
              <a:pPr>
                <a:defRPr/>
              </a:pPr>
              <a:t>11/14/12</a:t>
            </a:fld>
            <a:endParaRPr lang="en-US"/>
          </a:p>
        </p:txBody>
      </p:sp>
      <p:sp>
        <p:nvSpPr>
          <p:cNvPr id="3" name="Footer Placeholder 2"/>
          <p:cNvSpPr>
            <a:spLocks noGrp="1"/>
          </p:cNvSpPr>
          <p:nvPr>
            <p:ph type="ftr" sz="quarter" idx="11"/>
          </p:nvPr>
        </p:nvSpPr>
        <p:spPr>
          <a:xfrm>
            <a:off x="2640013" y="6477000"/>
            <a:ext cx="5508625" cy="274638"/>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8204200" y="6477000"/>
            <a:ext cx="733425" cy="274638"/>
          </a:xfrm>
        </p:spPr>
        <p:txBody>
          <a:bodyPr/>
          <a:lstStyle>
            <a:lvl1pPr>
              <a:defRPr/>
            </a:lvl1pPr>
          </a:lstStyle>
          <a:p>
            <a:pPr>
              <a:defRPr/>
            </a:pPr>
            <a:fld id="{1714D86E-CFC8-45A0-9334-72FF45B0126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A79F99-DBF9-4D13-8C60-72B8F87F422F}" type="datetimeFigureOut">
              <a:rPr lang="en-US"/>
              <a:pPr>
                <a:defRPr/>
              </a:pPr>
              <a:t>11/14/12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3A61A2-8F9F-4FC6-A7C7-3B2BCC74BC3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462C4043-7539-48CE-86D0-D8378790E16B}" type="datetimeFigureOut">
              <a:rPr lang="en-US"/>
              <a:pPr>
                <a:defRPr/>
              </a:pPr>
              <a:t>11/14/12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36781AC-0C70-43D1-89C5-1A1D790B782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1BC6F07-54C8-4464-8132-B07873803CC0}" type="datetimeFigureOut">
              <a:rPr lang="en-US"/>
              <a:pPr>
                <a:defRPr/>
              </a:pPr>
              <a:t>11/14/12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339D8C-8FEB-473E-8ECF-151BAAC0B98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0765F1A-6F7F-494E-95C5-0B74E7DDCEFC}" type="datetimeFigureOut">
              <a:rPr lang="en-US"/>
              <a:pPr>
                <a:defRPr/>
              </a:pPr>
              <a:t>11/14/12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BE20255-2AF1-4603-9E2C-4A1951744B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EA8625-6613-48D7-A082-FE5F88603364}" type="datetimeFigureOut">
              <a:rPr lang="en-US"/>
              <a:pPr>
                <a:defRPr/>
              </a:pPr>
              <a:t>11/14/12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A06B10A-DB92-434E-8E49-85844E8FE1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73EC1BD-FF0A-4170-86C6-64CE552B9002}" type="datetimeFigureOut">
              <a:rPr lang="en-US"/>
              <a:pPr>
                <a:defRPr/>
              </a:pPr>
              <a:t>11/14/12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91B1E2A-0E2D-4B55-B23D-1E2E501F12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B068D51D-9297-4B86-9E4C-A6106EEDB490}" type="datetimeFigureOut">
              <a:rPr lang="en-US"/>
              <a:pPr>
                <a:defRPr/>
              </a:pPr>
              <a:t>11/14/12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0C628DEE-10A7-4EAA-9EAC-1104157F279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01C69D22-DAC3-4357-B4E2-AF60A9D0855B}" type="datetimeFigureOut">
              <a:rPr lang="en-US"/>
              <a:pPr>
                <a:defRPr/>
              </a:pPr>
              <a:t>11/14/12</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B057250C-C3A0-44E1-A3F9-5579DE5FDFE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ea typeface="+mn-ea"/>
                <a:cs typeface="+mn-cs"/>
              </a:defRPr>
            </a:lvl1pPr>
          </a:lstStyle>
          <a:p>
            <a:pPr>
              <a:defRPr/>
            </a:pPr>
            <a:fld id="{10BDD0CA-6AB7-4F1A-9987-8446D084CC7E}" type="datetimeFigureOut">
              <a:rPr lang="en-US"/>
              <a:pPr>
                <a:defRPr/>
              </a:pPr>
              <a:t>11/14/12</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ea typeface="+mn-ea"/>
                <a:cs typeface="+mn-cs"/>
              </a:defRPr>
            </a:lvl1pPr>
          </a:lstStyle>
          <a:p>
            <a:pPr>
              <a:defRPr/>
            </a:pPr>
            <a:fld id="{13EF6CC5-D96D-4546-AFDD-7145FFF89D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1" r:id="rId2"/>
    <p:sldLayoutId id="2147483674" r:id="rId3"/>
    <p:sldLayoutId id="2147483670" r:id="rId4"/>
    <p:sldLayoutId id="2147483669" r:id="rId5"/>
    <p:sldLayoutId id="2147483668" r:id="rId6"/>
    <p:sldLayoutId id="2147483675" r:id="rId7"/>
    <p:sldLayoutId id="2147483676" r:id="rId8"/>
    <p:sldLayoutId id="2147483677" r:id="rId9"/>
    <p:sldLayoutId id="2147483667" r:id="rId10"/>
    <p:sldLayoutId id="2147483678" r:id="rId11"/>
    <p:sldLayoutId id="2147483672" r:id="rId12"/>
  </p:sldLayoutIdLst>
  <p:txStyles>
    <p:titleStyle>
      <a:lvl1pPr algn="l" rtl="0" fontAlgn="base">
        <a:spcBef>
          <a:spcPct val="0"/>
        </a:spcBef>
        <a:spcAft>
          <a:spcPct val="0"/>
        </a:spcAft>
        <a:defRPr sz="4500" b="1" kern="1200">
          <a:solidFill>
            <a:srgbClr val="FFC800"/>
          </a:solidFill>
          <a:latin typeface="+mj-lt"/>
          <a:ea typeface="ＭＳ Ｐゴシック" pitchFamily="-123" charset="-128"/>
          <a:cs typeface="ＭＳ Ｐゴシック" pitchFamily="-123" charset="-128"/>
        </a:defRPr>
      </a:lvl1pPr>
      <a:lvl2pPr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2pPr>
      <a:lvl3pPr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3pPr>
      <a:lvl4pPr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4pPr>
      <a:lvl5pPr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5pPr>
      <a:lvl6pPr marL="457200"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6pPr>
      <a:lvl7pPr marL="914400"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7pPr>
      <a:lvl8pPr marL="1371600"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8pPr>
      <a:lvl9pPr marL="1828800" algn="l" rtl="0" fontAlgn="base">
        <a:spcBef>
          <a:spcPct val="0"/>
        </a:spcBef>
        <a:spcAft>
          <a:spcPct val="0"/>
        </a:spcAft>
        <a:defRPr sz="4500" b="1">
          <a:solidFill>
            <a:srgbClr val="FFC800"/>
          </a:solidFill>
          <a:latin typeface="Corbel" pitchFamily="-123" charset="0"/>
          <a:ea typeface="ＭＳ Ｐゴシック" pitchFamily="-123" charset="-128"/>
          <a:cs typeface="ＭＳ Ｐゴシック" pitchFamily="-123" charset="-128"/>
        </a:defRPr>
      </a:lvl9pPr>
    </p:titleStyle>
    <p:bodyStyle>
      <a:lvl1pPr marL="438150" indent="-319088" algn="l" rtl="0" fontAlgn="base">
        <a:spcBef>
          <a:spcPct val="0"/>
        </a:spcBef>
        <a:spcAft>
          <a:spcPct val="0"/>
        </a:spcAft>
        <a:buClr>
          <a:schemeClr val="accent1"/>
        </a:buClr>
        <a:buSzPct val="80000"/>
        <a:buFont typeface="Wingdings 2" pitchFamily="-123" charset="2"/>
        <a:buChar char=""/>
        <a:defRPr sz="3200" kern="1200">
          <a:solidFill>
            <a:schemeClr val="tx1"/>
          </a:solidFill>
          <a:latin typeface="+mn-lt"/>
          <a:ea typeface="ＭＳ Ｐゴシック" pitchFamily="-123" charset="-128"/>
          <a:cs typeface="ＭＳ Ｐゴシック" pitchFamily="-123" charset="-128"/>
        </a:defRPr>
      </a:lvl1pPr>
      <a:lvl2pPr marL="730250" indent="-273050" algn="l" rtl="0" fontAlgn="base">
        <a:spcBef>
          <a:spcPct val="20000"/>
        </a:spcBef>
        <a:spcAft>
          <a:spcPct val="0"/>
        </a:spcAft>
        <a:buClr>
          <a:schemeClr val="accent2"/>
        </a:buClr>
        <a:buSzPct val="90000"/>
        <a:buFont typeface="Wingdings" pitchFamily="-123" charset="2"/>
        <a:buChar char=""/>
        <a:defRPr sz="2800" kern="1200">
          <a:solidFill>
            <a:schemeClr val="tx1"/>
          </a:solidFill>
          <a:latin typeface="+mn-lt"/>
          <a:ea typeface="ＭＳ Ｐゴシック" pitchFamily="-123" charset="-128"/>
          <a:cs typeface="+mn-cs"/>
        </a:defRPr>
      </a:lvl2pPr>
      <a:lvl3pPr marL="995363" indent="-228600" algn="l" rtl="0" fontAlgn="base">
        <a:spcBef>
          <a:spcPct val="20000"/>
        </a:spcBef>
        <a:spcAft>
          <a:spcPct val="0"/>
        </a:spcAft>
        <a:buClr>
          <a:srgbClr val="E66C7D"/>
        </a:buClr>
        <a:buFont typeface="Arial" pitchFamily="-123" charset="0"/>
        <a:buChar char="▪"/>
        <a:defRPr sz="2400" kern="1200">
          <a:solidFill>
            <a:schemeClr val="tx1"/>
          </a:solidFill>
          <a:latin typeface="+mn-lt"/>
          <a:ea typeface="ＭＳ Ｐゴシック" pitchFamily="-123" charset="-128"/>
          <a:cs typeface="+mn-cs"/>
        </a:defRPr>
      </a:lvl3pPr>
      <a:lvl4pPr marL="1216025" indent="-182563" algn="l" rtl="0" fontAlgn="base">
        <a:spcBef>
          <a:spcPct val="20000"/>
        </a:spcBef>
        <a:spcAft>
          <a:spcPct val="0"/>
        </a:spcAft>
        <a:buClr>
          <a:srgbClr val="6BB76D"/>
        </a:buClr>
        <a:buFont typeface="Arial" pitchFamily="-123" charset="0"/>
        <a:buChar char="▪"/>
        <a:defRPr sz="2000" kern="1200">
          <a:solidFill>
            <a:schemeClr val="tx1"/>
          </a:solidFill>
          <a:latin typeface="+mn-lt"/>
          <a:ea typeface="ＭＳ Ｐゴシック" pitchFamily="-123" charset="-128"/>
          <a:cs typeface="+mn-cs"/>
        </a:defRPr>
      </a:lvl4pPr>
      <a:lvl5pPr marL="1425575" indent="-182563" algn="l" rtl="0" fontAlgn="base">
        <a:spcBef>
          <a:spcPct val="20000"/>
        </a:spcBef>
        <a:spcAft>
          <a:spcPct val="0"/>
        </a:spcAft>
        <a:buClr>
          <a:srgbClr val="E88651"/>
        </a:buClr>
        <a:buFont typeface="Wingdings 3" pitchFamily="-123" charset="2"/>
        <a:buChar char=""/>
        <a:defRPr lang="en-US" sz="2000" kern="1200">
          <a:solidFill>
            <a:schemeClr val="tx1"/>
          </a:solidFill>
          <a:latin typeface="+mn-lt"/>
          <a:ea typeface="ＭＳ Ｐゴシック" pitchFamily="-123" charset="-128"/>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wmf"/><Relationship Id="rId3"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cokids.ca/pub/eco_info/topics/frogs/chain_reaction/play_chainreaction.cf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bs.org/edens/etosha/fm_foodchain.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puzzling.caret.cam.ac.uk/game.php?game=foodchain" TargetMode="External"/><Relationship Id="rId4" Type="http://schemas.openxmlformats.org/officeDocument/2006/relationships/hyperlink" Target="http://video.nationalgeographic.com/video/player/kids/animals-pets-kids/invertebrates-kids/krill-kids.html" TargetMode="External"/><Relationship Id="rId1" Type="http://schemas.openxmlformats.org/officeDocument/2006/relationships/slideLayout" Target="../slideLayouts/slideLayout2.xml"/><Relationship Id="rId2" Type="http://schemas.openxmlformats.org/officeDocument/2006/relationships/hyperlink" Target="http://www.crickweb.co.uk/assets/resources/flash.php?&amp;file=foodchain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685800" y="1828800"/>
            <a:ext cx="8077200" cy="1500188"/>
          </a:xfrm>
        </p:spPr>
        <p:txBody>
          <a:bodyPr/>
          <a:lstStyle/>
          <a:p>
            <a:pPr algn="ctr"/>
            <a:r>
              <a:rPr lang="en-US" sz="6000" smtClean="0">
                <a:solidFill>
                  <a:srgbClr val="FFC000"/>
                </a:solidFill>
                <a:latin typeface="Comic Sans MS" pitchFamily="-123" charset="0"/>
              </a:rPr>
              <a:t>Food Webs and Food Chains</a:t>
            </a:r>
          </a:p>
        </p:txBody>
      </p:sp>
      <p:pic>
        <p:nvPicPr>
          <p:cNvPr id="13315" name="Picture 2" descr="C:\Documents and Settings\aashraf\Local Settings\Temporary Internet Files\Content.IE5\OXM7S5QN\MCj04413980000[1].wmf"/>
          <p:cNvPicPr>
            <a:picLocks noChangeAspect="1" noChangeArrowheads="1"/>
          </p:cNvPicPr>
          <p:nvPr/>
        </p:nvPicPr>
        <p:blipFill>
          <a:blip r:embed="rId2"/>
          <a:srcRect/>
          <a:stretch>
            <a:fillRect/>
          </a:stretch>
        </p:blipFill>
        <p:spPr bwMode="auto">
          <a:xfrm>
            <a:off x="762000" y="3276600"/>
            <a:ext cx="2876550" cy="2692400"/>
          </a:xfrm>
          <a:prstGeom prst="rect">
            <a:avLst/>
          </a:prstGeom>
          <a:noFill/>
          <a:ln w="9525">
            <a:noFill/>
            <a:miter lim="800000"/>
            <a:headEnd/>
            <a:tailEnd/>
          </a:ln>
        </p:spPr>
      </p:pic>
      <p:pic>
        <p:nvPicPr>
          <p:cNvPr id="13316" name="Picture 3" descr="C:\Documents and Settings\aashraf\Local Settings\Temporary Internet Files\Content.IE5\OXM7S5QN\MCj04241380000[1].wmf"/>
          <p:cNvPicPr>
            <a:picLocks noChangeAspect="1" noChangeArrowheads="1"/>
          </p:cNvPicPr>
          <p:nvPr/>
        </p:nvPicPr>
        <p:blipFill>
          <a:blip r:embed="rId3"/>
          <a:srcRect/>
          <a:stretch>
            <a:fillRect/>
          </a:stretch>
        </p:blipFill>
        <p:spPr bwMode="auto">
          <a:xfrm>
            <a:off x="5334000" y="5181600"/>
            <a:ext cx="1924050" cy="860425"/>
          </a:xfrm>
          <a:prstGeom prst="rect">
            <a:avLst/>
          </a:prstGeom>
          <a:noFill/>
          <a:ln w="9525">
            <a:noFill/>
            <a:miter lim="800000"/>
            <a:headEnd/>
            <a:tailEnd/>
          </a:ln>
        </p:spPr>
      </p:pic>
      <p:sp>
        <p:nvSpPr>
          <p:cNvPr id="6" name="Right Arrow 5"/>
          <p:cNvSpPr/>
          <p:nvPr/>
        </p:nvSpPr>
        <p:spPr>
          <a:xfrm>
            <a:off x="3810000" y="4724400"/>
            <a:ext cx="14478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Comic Sans MS" pitchFamily="66" charset="0"/>
                <a:ea typeface="+mj-ea"/>
                <a:cs typeface="+mj-cs"/>
              </a:rPr>
              <a:t>Food Web</a:t>
            </a:r>
            <a:endParaRPr lang="en-US" dirty="0">
              <a:solidFill>
                <a:schemeClr val="accent1">
                  <a:satMod val="150000"/>
                </a:schemeClr>
              </a:solidFill>
              <a:latin typeface="Comic Sans MS" pitchFamily="66" charset="0"/>
              <a:ea typeface="+mj-ea"/>
              <a:cs typeface="+mj-cs"/>
            </a:endParaRPr>
          </a:p>
        </p:txBody>
      </p:sp>
      <p:pic>
        <p:nvPicPr>
          <p:cNvPr id="22530" name="Content Placeholder 3" descr="40_07.gif"/>
          <p:cNvPicPr>
            <a:picLocks noGrp="1" noChangeAspect="1"/>
          </p:cNvPicPr>
          <p:nvPr>
            <p:ph idx="1"/>
          </p:nvPr>
        </p:nvPicPr>
        <p:blipFill>
          <a:blip r:embed="rId2"/>
          <a:srcRect/>
          <a:stretch>
            <a:fillRect/>
          </a:stretch>
        </p:blipFill>
        <p:spPr>
          <a:xfrm>
            <a:off x="1809750" y="1944688"/>
            <a:ext cx="5524500" cy="42862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Comic Sans MS" pitchFamily="66" charset="0"/>
                <a:ea typeface="+mj-ea"/>
                <a:cs typeface="+mj-cs"/>
              </a:rPr>
              <a:t>Vocabulary</a:t>
            </a:r>
            <a:endParaRPr lang="en-US" dirty="0">
              <a:solidFill>
                <a:schemeClr val="accent1">
                  <a:satMod val="150000"/>
                </a:schemeClr>
              </a:solidFill>
              <a:latin typeface="Comic Sans MS" pitchFamily="66" charset="0"/>
              <a:ea typeface="+mj-ea"/>
              <a:cs typeface="+mj-cs"/>
            </a:endParaRPr>
          </a:p>
        </p:txBody>
      </p:sp>
      <p:sp>
        <p:nvSpPr>
          <p:cNvPr id="3" name="Content Placeholder 2"/>
          <p:cNvSpPr>
            <a:spLocks noGrp="1"/>
          </p:cNvSpPr>
          <p:nvPr>
            <p:ph idx="1"/>
          </p:nvPr>
        </p:nvSpPr>
        <p:spPr>
          <a:xfrm>
            <a:off x="457200" y="1600200"/>
            <a:ext cx="8229600" cy="5029200"/>
          </a:xfrm>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ea typeface="+mn-ea"/>
                <a:cs typeface="+mn-cs"/>
              </a:rPr>
              <a:t>Herbivore - an animal that eats plants. </a:t>
            </a:r>
          </a:p>
          <a:p>
            <a:pPr marL="438912" indent="-320040" fontAlgn="auto">
              <a:spcBef>
                <a:spcPts val="0"/>
              </a:spcBef>
              <a:spcAft>
                <a:spcPts val="0"/>
              </a:spcAft>
              <a:buFont typeface="Wingdings 2"/>
              <a:buChar char=""/>
              <a:defRPr/>
            </a:pPr>
            <a:r>
              <a:rPr lang="en-US" dirty="0" smtClean="0">
                <a:ea typeface="+mn-ea"/>
                <a:cs typeface="+mn-cs"/>
              </a:rPr>
              <a:t>Carnivore - an animal that eats other animals. </a:t>
            </a:r>
            <a:endParaRPr lang="en-US" dirty="0" smtClean="0">
              <a:ea typeface="+mn-ea"/>
              <a:cs typeface="+mn-cs"/>
            </a:endParaRPr>
          </a:p>
          <a:p>
            <a:pPr marL="438912" indent="-320040" fontAlgn="auto">
              <a:spcBef>
                <a:spcPts val="0"/>
              </a:spcBef>
              <a:spcAft>
                <a:spcPts val="0"/>
              </a:spcAft>
              <a:buFont typeface="Wingdings 2"/>
              <a:buChar char=""/>
              <a:defRPr/>
            </a:pPr>
            <a:r>
              <a:rPr lang="en-US" dirty="0" smtClean="0">
                <a:ea typeface="+mn-ea"/>
                <a:cs typeface="+mn-cs"/>
              </a:rPr>
              <a:t>Omnivore </a:t>
            </a:r>
            <a:r>
              <a:rPr lang="en-US" dirty="0" smtClean="0">
                <a:ea typeface="+mn-ea"/>
                <a:cs typeface="+mn-cs"/>
              </a:rPr>
              <a:t>- an animal that eats both plants and animals </a:t>
            </a:r>
            <a:r>
              <a:rPr lang="en-US" dirty="0" err="1" smtClean="0">
                <a:ea typeface="+mn-ea"/>
                <a:cs typeface="+mn-cs"/>
              </a:rPr>
              <a:t>eg</a:t>
            </a:r>
            <a:r>
              <a:rPr lang="en-US" dirty="0" smtClean="0">
                <a:ea typeface="+mn-ea"/>
                <a:cs typeface="+mn-cs"/>
              </a:rPr>
              <a:t> bears and humans.</a:t>
            </a:r>
            <a:r>
              <a:rPr lang="en-US" dirty="0" smtClean="0">
                <a:ea typeface="+mn-ea"/>
                <a:cs typeface="+mn-cs"/>
              </a:rPr>
              <a:t> </a:t>
            </a:r>
          </a:p>
          <a:p>
            <a:pPr marL="438912" indent="-320040" fontAlgn="auto">
              <a:spcBef>
                <a:spcPts val="0"/>
              </a:spcBef>
              <a:spcAft>
                <a:spcPts val="0"/>
              </a:spcAft>
              <a:buFont typeface="Wingdings 2"/>
              <a:buChar char=""/>
              <a:defRPr/>
            </a:pPr>
            <a:r>
              <a:rPr lang="en-US" dirty="0" smtClean="0">
                <a:ea typeface="+mn-ea"/>
                <a:cs typeface="+mn-cs"/>
              </a:rPr>
              <a:t>Producer - usually a green plant that produces its own food by photosynthesis</a:t>
            </a:r>
            <a:r>
              <a:rPr lang="en-US" dirty="0" smtClean="0">
                <a:ea typeface="+mn-ea"/>
                <a:cs typeface="+mn-cs"/>
              </a:rPr>
              <a:t> </a:t>
            </a:r>
          </a:p>
          <a:p>
            <a:pPr marL="438912" indent="-320040" fontAlgn="auto">
              <a:spcBef>
                <a:spcPts val="0"/>
              </a:spcBef>
              <a:spcAft>
                <a:spcPts val="0"/>
              </a:spcAft>
              <a:buFont typeface="Wingdings 2"/>
              <a:buChar char=""/>
              <a:defRPr/>
            </a:pPr>
            <a:r>
              <a:rPr lang="en-US" dirty="0" smtClean="0">
                <a:ea typeface="+mn-ea"/>
                <a:cs typeface="+mn-cs"/>
              </a:rPr>
              <a:t>Primary Consumer - Animals that consume only plant matter. They are herbivores - </a:t>
            </a:r>
            <a:r>
              <a:rPr lang="en-US" dirty="0" err="1" smtClean="0">
                <a:ea typeface="+mn-ea"/>
                <a:cs typeface="+mn-cs"/>
              </a:rPr>
              <a:t>eg</a:t>
            </a:r>
            <a:r>
              <a:rPr lang="en-US" dirty="0" smtClean="0">
                <a:ea typeface="+mn-ea"/>
                <a:cs typeface="+mn-cs"/>
              </a:rPr>
              <a:t> rabbits, caterpillars, cows, sheep, and </a:t>
            </a:r>
            <a:r>
              <a:rPr lang="en-US" dirty="0" smtClean="0">
                <a:ea typeface="+mn-ea"/>
                <a:cs typeface="+mn-cs"/>
              </a:rPr>
              <a:t>deer</a:t>
            </a:r>
          </a:p>
          <a:p>
            <a:pPr marL="438912" indent="-320040" fontAlgn="auto">
              <a:spcBef>
                <a:spcPts val="0"/>
              </a:spcBef>
              <a:spcAft>
                <a:spcPts val="0"/>
              </a:spcAft>
              <a:buFont typeface="Wingdings 2"/>
              <a:buChar char=""/>
              <a:defRPr/>
            </a:pPr>
            <a:r>
              <a:rPr lang="en-US" dirty="0" smtClean="0">
                <a:ea typeface="+mn-ea"/>
                <a:cs typeface="+mn-cs"/>
              </a:rPr>
              <a:t>Secondary </a:t>
            </a:r>
            <a:r>
              <a:rPr lang="en-US" dirty="0" smtClean="0">
                <a:ea typeface="+mn-ea"/>
                <a:cs typeface="+mn-cs"/>
              </a:rPr>
              <a:t>Consumer - Animals that eat primary consumers (herbivores).</a:t>
            </a:r>
            <a:r>
              <a:rPr lang="en-US" dirty="0" smtClean="0">
                <a:ea typeface="+mn-ea"/>
                <a:cs typeface="+mn-cs"/>
              </a:rPr>
              <a:t> </a:t>
            </a:r>
            <a:endParaRPr lang="en-US" dirty="0" smtClean="0">
              <a:ea typeface="+mn-ea"/>
              <a:cs typeface="+mn-cs"/>
            </a:endParaRPr>
          </a:p>
          <a:p>
            <a:pPr marL="438912" indent="-320040" fontAlgn="auto">
              <a:spcBef>
                <a:spcPts val="0"/>
              </a:spcBef>
              <a:spcAft>
                <a:spcPts val="0"/>
              </a:spcAft>
              <a:buFont typeface="Wingdings 2"/>
              <a:buChar char=""/>
              <a:defRPr/>
            </a:pPr>
            <a:r>
              <a:rPr lang="en-US" dirty="0" smtClean="0">
                <a:ea typeface="+mn-ea"/>
                <a:cs typeface="+mn-cs"/>
              </a:rPr>
              <a:t>Tertiary </a:t>
            </a:r>
            <a:r>
              <a:rPr lang="en-US" dirty="0" smtClean="0">
                <a:ea typeface="+mn-ea"/>
                <a:cs typeface="+mn-cs"/>
              </a:rPr>
              <a:t>Consumer - Animals that eat secondary consumers i.e. carnivores that feed on other carnivores.</a:t>
            </a:r>
          </a:p>
          <a:p>
            <a:pPr marL="438912" indent="-320040" fontAlgn="auto">
              <a:spcBef>
                <a:spcPts val="0"/>
              </a:spcBef>
              <a:spcAft>
                <a:spcPts val="0"/>
              </a:spcAft>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latin typeface="Comic Sans MS" pitchFamily="66" charset="0"/>
                <a:ea typeface="+mj-ea"/>
                <a:cs typeface="+mj-cs"/>
              </a:rPr>
              <a:t>Vocabulary</a:t>
            </a:r>
            <a:endParaRPr lang="en-US" dirty="0">
              <a:solidFill>
                <a:schemeClr val="accent1">
                  <a:satMod val="150000"/>
                </a:schemeClr>
              </a:solidFill>
              <a:latin typeface="Comic Sans MS" pitchFamily="66" charset="0"/>
              <a:ea typeface="+mj-ea"/>
              <a:cs typeface="+mj-cs"/>
            </a:endParaRPr>
          </a:p>
        </p:txBody>
      </p:sp>
      <p:sp>
        <p:nvSpPr>
          <p:cNvPr id="3" name="Content Placeholder 2"/>
          <p:cNvSpPr>
            <a:spLocks noGrp="1"/>
          </p:cNvSpPr>
          <p:nvPr>
            <p:ph idx="1"/>
          </p:nvPr>
        </p:nvSpPr>
        <p:spPr/>
        <p:txBody>
          <a:bodyPr rtlCol="0">
            <a:normAutofit fontScale="32500" lnSpcReduction="20000"/>
          </a:bodyPr>
          <a:lstStyle/>
          <a:p>
            <a:pPr marL="438912" indent="-320040" fontAlgn="auto">
              <a:spcBef>
                <a:spcPts val="0"/>
              </a:spcBef>
              <a:spcAft>
                <a:spcPts val="0"/>
              </a:spcAft>
              <a:buFont typeface="Wingdings 2"/>
              <a:buChar char=""/>
              <a:defRPr/>
            </a:pPr>
            <a:r>
              <a:rPr lang="en-US" sz="8000" dirty="0" smtClean="0">
                <a:ea typeface="+mn-ea"/>
                <a:cs typeface="+mn-cs"/>
              </a:rPr>
              <a:t>Predators - kill for food. They are either secondary or tertiary consumers - </a:t>
            </a:r>
            <a:r>
              <a:rPr lang="en-US" sz="8000" dirty="0" err="1" smtClean="0">
                <a:ea typeface="+mn-ea"/>
                <a:cs typeface="+mn-cs"/>
              </a:rPr>
              <a:t>eg</a:t>
            </a:r>
            <a:r>
              <a:rPr lang="en-US" sz="8000" dirty="0" smtClean="0">
                <a:ea typeface="+mn-ea"/>
                <a:cs typeface="+mn-cs"/>
              </a:rPr>
              <a:t> polar bears, golden eagles </a:t>
            </a:r>
          </a:p>
          <a:p>
            <a:pPr marL="438912" indent="-320040" fontAlgn="auto">
              <a:spcBef>
                <a:spcPts val="0"/>
              </a:spcBef>
              <a:spcAft>
                <a:spcPts val="0"/>
              </a:spcAft>
              <a:buFont typeface="Wingdings 2"/>
              <a:buChar char=""/>
              <a:defRPr/>
            </a:pPr>
            <a:endParaRPr lang="en-US" sz="8000" dirty="0" smtClean="0">
              <a:ea typeface="+mn-ea"/>
              <a:cs typeface="+mn-cs"/>
            </a:endParaRPr>
          </a:p>
          <a:p>
            <a:pPr marL="438912" indent="-320040" fontAlgn="auto">
              <a:spcBef>
                <a:spcPts val="0"/>
              </a:spcBef>
              <a:spcAft>
                <a:spcPts val="0"/>
              </a:spcAft>
              <a:buFont typeface="Wingdings 2"/>
              <a:buChar char=""/>
              <a:defRPr/>
            </a:pPr>
            <a:r>
              <a:rPr lang="en-US" sz="8000" dirty="0" smtClean="0">
                <a:ea typeface="+mn-ea"/>
                <a:cs typeface="+mn-cs"/>
              </a:rPr>
              <a:t>Prey - are the organisms that predators feed on. Examples of predator and prey species are: fox and rabbit; blue tit and caterpillar; wolf and lamb </a:t>
            </a:r>
          </a:p>
          <a:p>
            <a:pPr marL="438912" indent="-320040" fontAlgn="auto">
              <a:spcBef>
                <a:spcPts val="0"/>
              </a:spcBef>
              <a:spcAft>
                <a:spcPts val="0"/>
              </a:spcAft>
              <a:buFont typeface="Wingdings 2"/>
              <a:buNone/>
              <a:defRPr/>
            </a:pPr>
            <a:endParaRPr lang="en-US" sz="8000" dirty="0" smtClean="0">
              <a:ea typeface="+mn-ea"/>
              <a:cs typeface="+mn-cs"/>
            </a:endParaRPr>
          </a:p>
          <a:p>
            <a:pPr marL="438912" indent="-320040" fontAlgn="auto">
              <a:spcBef>
                <a:spcPts val="0"/>
              </a:spcBef>
              <a:spcAft>
                <a:spcPts val="0"/>
              </a:spcAft>
              <a:buFont typeface="Wingdings 2"/>
              <a:buChar char=""/>
              <a:defRPr/>
            </a:pPr>
            <a:r>
              <a:rPr lang="en-US" sz="8000" dirty="0" smtClean="0">
                <a:ea typeface="+mn-ea"/>
                <a:cs typeface="+mn-cs"/>
              </a:rPr>
              <a:t>Scavenger - a consumer that eats dead animals (e.g. crab, crow, vulture, buzzard and hyena. ) </a:t>
            </a:r>
            <a:br>
              <a:rPr lang="en-US" sz="8000" dirty="0" smtClean="0">
                <a:ea typeface="+mn-ea"/>
                <a:cs typeface="+mn-cs"/>
              </a:rPr>
            </a:br>
            <a:endParaRPr lang="en-US" sz="8000" dirty="0" smtClean="0">
              <a:ea typeface="+mn-ea"/>
              <a:cs typeface="+mn-cs"/>
            </a:endParaRPr>
          </a:p>
          <a:p>
            <a:pPr marL="438912" indent="-320040" fontAlgn="auto">
              <a:spcBef>
                <a:spcPts val="0"/>
              </a:spcBef>
              <a:spcAft>
                <a:spcPts val="0"/>
              </a:spcAft>
              <a:buFont typeface="Wingdings 2"/>
              <a:buChar char=""/>
              <a:defRPr/>
            </a:pPr>
            <a:r>
              <a:rPr lang="en-US" sz="8000" dirty="0" smtClean="0">
                <a:ea typeface="+mn-ea"/>
                <a:cs typeface="+mn-cs"/>
              </a:rPr>
              <a:t>Food Web - a network of interrelated food chains in a given area </a:t>
            </a:r>
          </a:p>
          <a:p>
            <a:pPr marL="438912" indent="-320040" fontAlgn="auto">
              <a:spcBef>
                <a:spcPts val="0"/>
              </a:spcBef>
              <a:spcAft>
                <a:spcPts val="0"/>
              </a:spcAft>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5000" dirty="0" smtClean="0">
                <a:solidFill>
                  <a:schemeClr val="accent1">
                    <a:satMod val="150000"/>
                  </a:schemeClr>
                </a:solidFill>
                <a:latin typeface="Comic Sans MS" pitchFamily="66" charset="0"/>
                <a:ea typeface="+mj-ea"/>
                <a:cs typeface="+mj-cs"/>
              </a:rPr>
              <a:t>Let’s Make a Food Chain!</a:t>
            </a:r>
            <a:endParaRPr lang="en-US" sz="5000" dirty="0">
              <a:solidFill>
                <a:schemeClr val="accent1">
                  <a:satMod val="150000"/>
                </a:schemeClr>
              </a:solidFill>
              <a:latin typeface="Comic Sans MS" pitchFamily="66" charset="0"/>
              <a:ea typeface="+mj-ea"/>
              <a:cs typeface="+mj-cs"/>
            </a:endParaRPr>
          </a:p>
        </p:txBody>
      </p:sp>
      <p:sp>
        <p:nvSpPr>
          <p:cNvPr id="25602" name="Content Placeholder 2"/>
          <p:cNvSpPr>
            <a:spLocks noGrp="1"/>
          </p:cNvSpPr>
          <p:nvPr>
            <p:ph idx="1"/>
          </p:nvPr>
        </p:nvSpPr>
        <p:spPr/>
        <p:txBody>
          <a:bodyPr/>
          <a:lstStyle/>
          <a:p>
            <a:r>
              <a:rPr lang="en-US" smtClean="0">
                <a:hlinkClick r:id="rId2"/>
              </a:rPr>
              <a:t>http://www.ecokids.ca/pub/eco_info/topics/frogs/chain_reaction/play_chainreaction.cfm</a:t>
            </a:r>
            <a:endParaRPr lang="en-US" smtClean="0"/>
          </a:p>
          <a:p>
            <a:pPr>
              <a:buFont typeface="Wingdings 2" pitchFamily="-123" charset="2"/>
              <a:buNone/>
            </a:pP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mtClean="0">
                <a:solidFill>
                  <a:schemeClr val="accent1">
                    <a:satMod val="150000"/>
                  </a:schemeClr>
                </a:solidFill>
                <a:ea typeface="+mj-ea"/>
                <a:cs typeface="+mj-cs"/>
              </a:rPr>
              <a:t>Animal Inheritance</a:t>
            </a:r>
            <a:endParaRPr lang="en-US">
              <a:solidFill>
                <a:schemeClr val="accent1">
                  <a:satMod val="150000"/>
                </a:schemeClr>
              </a:solidFill>
              <a:ea typeface="+mj-ea"/>
              <a:cs typeface="+mj-cs"/>
            </a:endParaRPr>
          </a:p>
        </p:txBody>
      </p:sp>
      <p:sp>
        <p:nvSpPr>
          <p:cNvPr id="27650" name="Content Placeholder 2"/>
          <p:cNvSpPr>
            <a:spLocks noGrp="1"/>
          </p:cNvSpPr>
          <p:nvPr>
            <p:ph idx="1"/>
          </p:nvPr>
        </p:nvSpPr>
        <p:spPr/>
        <p:txBody>
          <a:bodyPr/>
          <a:lstStyle/>
          <a:p>
            <a:r>
              <a:rPr lang="en-US" dirty="0"/>
              <a:t>Jellyfish, polar bears, and snakes don’t look much alike, but they are all animals. Different animals have different shapes and sizes. They also have many different body parts. For example, a bird has wings and feathers. A lion has paws and fur. All these features are important to the way an animal lives. </a:t>
            </a:r>
          </a:p>
          <a:p>
            <a:pPr marL="37931725" lvl="1" indent="-37474525"/>
            <a:endParaRPr lang="en-US" dirty="0"/>
          </a:p>
          <a:p>
            <a:pPr marL="37931725" lvl="1" indent="-37474525">
              <a:buFont typeface="Wingdings" pitchFamily="-123" charset="2"/>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1" name="Rectangle 3"/>
          <p:cNvSpPr>
            <a:spLocks noChangeArrowheads="1"/>
          </p:cNvSpPr>
          <p:nvPr/>
        </p:nvSpPr>
        <p:spPr bwMode="auto">
          <a:xfrm>
            <a:off x="2447925" y="282575"/>
            <a:ext cx="3929063" cy="731838"/>
          </a:xfrm>
          <a:prstGeom prst="rect">
            <a:avLst/>
          </a:prstGeom>
          <a:noFill/>
          <a:ln w="9525">
            <a:noFill/>
            <a:miter lim="800000"/>
            <a:headEnd/>
            <a:tailEnd/>
          </a:ln>
        </p:spPr>
        <p:txBody>
          <a:bodyPr wrap="none">
            <a:prstTxWarp prst="textNoShape">
              <a:avLst/>
            </a:prstTxWarp>
            <a:spAutoFit/>
          </a:bodyPr>
          <a:lstStyle/>
          <a:p>
            <a:r>
              <a:rPr lang="en-US"/>
              <a:t>Animal </a:t>
            </a:r>
            <a:r>
              <a:rPr lang="en-US" sz="4200">
                <a:solidFill>
                  <a:schemeClr val="accent1"/>
                </a:solidFill>
                <a:latin typeface="Comic Sans MS Bold" pitchFamily="-123" charset="0"/>
              </a:rPr>
              <a:t>Inheritance</a:t>
            </a:r>
            <a:endParaRPr lang="en-US"/>
          </a:p>
        </p:txBody>
      </p:sp>
      <p:sp>
        <p:nvSpPr>
          <p:cNvPr id="43012" name="Rectangle 4"/>
          <p:cNvSpPr>
            <a:spLocks noChangeArrowheads="1"/>
          </p:cNvSpPr>
          <p:nvPr/>
        </p:nvSpPr>
        <p:spPr bwMode="auto">
          <a:xfrm>
            <a:off x="685800" y="1524001"/>
            <a:ext cx="8458200" cy="4955203"/>
          </a:xfrm>
          <a:prstGeom prst="rect">
            <a:avLst/>
          </a:prstGeom>
          <a:noFill/>
          <a:ln w="9525">
            <a:noFill/>
            <a:miter lim="800000"/>
            <a:headEnd/>
            <a:tailEnd/>
          </a:ln>
        </p:spPr>
        <p:txBody>
          <a:bodyPr wrap="square">
            <a:prstTxWarp prst="textNoShape">
              <a:avLst/>
            </a:prstTxWarp>
            <a:spAutoFit/>
          </a:bodyPr>
          <a:lstStyle/>
          <a:p>
            <a:pPr>
              <a:buClr>
                <a:schemeClr val="accent1"/>
              </a:buClr>
              <a:buFont typeface="Wingdings" charset="2"/>
              <a:buChar char="§"/>
            </a:pPr>
            <a:r>
              <a:rPr lang="en-US" sz="2000" dirty="0">
                <a:latin typeface="+mn-lt"/>
              </a:rPr>
              <a:t>How</a:t>
            </a:r>
            <a:r>
              <a:rPr lang="en-US" sz="2000" dirty="0"/>
              <a:t> </a:t>
            </a:r>
            <a:r>
              <a:rPr lang="en-US" sz="2000" dirty="0">
                <a:latin typeface="+mn-lt"/>
              </a:rPr>
              <a:t>do animals get their features? Young animals inherit their features</a:t>
            </a:r>
            <a:r>
              <a:rPr lang="en-US" sz="2000" dirty="0" smtClean="0">
                <a:latin typeface="+mn-lt"/>
              </a:rPr>
              <a:t> from </a:t>
            </a:r>
            <a:r>
              <a:rPr lang="en-US" sz="2000" dirty="0">
                <a:latin typeface="+mn-lt"/>
              </a:rPr>
              <a:t>their parents. INHERIT means “to receive from parents.” </a:t>
            </a:r>
            <a:r>
              <a:rPr lang="en-US" sz="2000" dirty="0" smtClean="0">
                <a:latin typeface="+mn-lt"/>
              </a:rPr>
              <a:t>The</a:t>
            </a:r>
            <a:r>
              <a:rPr lang="en-US" sz="2000" dirty="0" smtClean="0">
                <a:latin typeface="+mn-lt"/>
              </a:rPr>
              <a:t> </a:t>
            </a:r>
            <a:r>
              <a:rPr lang="en-US" sz="2000" i="1" dirty="0" smtClean="0">
                <a:effectLst>
                  <a:outerShdw blurRad="38100" dist="38100" dir="2700000" algn="tl">
                    <a:srgbClr val="DDDDDD"/>
                  </a:outerShdw>
                </a:effectLst>
                <a:latin typeface="+mn-lt"/>
              </a:rPr>
              <a:t>body </a:t>
            </a:r>
            <a:r>
              <a:rPr lang="en-US" sz="2000" i="1" dirty="0">
                <a:effectLst>
                  <a:outerShdw blurRad="38100" dist="38100" dir="2700000" algn="tl">
                    <a:srgbClr val="DDDDDD"/>
                  </a:outerShdw>
                </a:effectLst>
                <a:latin typeface="+mn-lt"/>
              </a:rPr>
              <a:t>features</a:t>
            </a:r>
            <a:r>
              <a:rPr lang="en-US" sz="2000" dirty="0">
                <a:latin typeface="+mn-lt"/>
              </a:rPr>
              <a:t> an animal inherits are called traits.  </a:t>
            </a:r>
          </a:p>
          <a:p>
            <a:endParaRPr lang="en-US" sz="2000" dirty="0">
              <a:latin typeface="+mn-lt"/>
            </a:endParaRPr>
          </a:p>
          <a:p>
            <a:pPr>
              <a:buClr>
                <a:schemeClr val="accent1"/>
              </a:buClr>
              <a:buFont typeface="Wingdings" charset="2"/>
              <a:buChar char="§"/>
            </a:pPr>
            <a:r>
              <a:rPr lang="en-US" sz="2000" dirty="0">
                <a:latin typeface="+mn-lt"/>
              </a:rPr>
              <a:t>An animal can also inherit behavioral traits (not all). Behavioral traits </a:t>
            </a:r>
          </a:p>
          <a:p>
            <a:r>
              <a:rPr lang="en-US" sz="2000" dirty="0">
                <a:latin typeface="+mn-lt"/>
              </a:rPr>
              <a:t>include actions like nest-building, migrating, or swimming.</a:t>
            </a:r>
          </a:p>
          <a:p>
            <a:endParaRPr lang="en-US" sz="2000" dirty="0">
              <a:latin typeface="+mn-lt"/>
            </a:endParaRPr>
          </a:p>
          <a:p>
            <a:pPr>
              <a:buClr>
                <a:schemeClr val="accent1"/>
              </a:buClr>
              <a:buFont typeface="Wingdings" charset="2"/>
              <a:buChar char="§"/>
            </a:pPr>
            <a:r>
              <a:rPr lang="en-US" sz="2000" dirty="0">
                <a:latin typeface="+mn-lt"/>
              </a:rPr>
              <a:t>What are some of the physical and behavioral traits that cats/dogs inherit</a:t>
            </a:r>
            <a:r>
              <a:rPr lang="en-US" sz="2000" dirty="0" smtClean="0">
                <a:latin typeface="+mn-lt"/>
              </a:rPr>
              <a:t> from </a:t>
            </a:r>
            <a:r>
              <a:rPr lang="en-US" sz="2000" dirty="0">
                <a:latin typeface="+mn-lt"/>
              </a:rPr>
              <a:t>their parents?</a:t>
            </a:r>
          </a:p>
          <a:p>
            <a:endParaRPr lang="en-US" sz="2000" dirty="0">
              <a:latin typeface="+mn-lt"/>
            </a:endParaRPr>
          </a:p>
          <a:p>
            <a:r>
              <a:rPr lang="en-US" sz="2000" dirty="0">
                <a:latin typeface="+mn-lt"/>
              </a:rPr>
              <a:t>Challenge: What are common traits of mammals? </a:t>
            </a:r>
          </a:p>
          <a:p>
            <a:endParaRPr lang="en-US" sz="2000" dirty="0">
              <a:latin typeface="+mn-lt"/>
            </a:endParaRPr>
          </a:p>
          <a:p>
            <a:r>
              <a:rPr lang="en-US" sz="2000" dirty="0">
                <a:latin typeface="+mn-lt"/>
              </a:rPr>
              <a:t>(Mammals have fur or hair, use lungs to breathe, usually give birth, feed their young with milk made by their mother’s body)</a:t>
            </a:r>
          </a:p>
          <a:p>
            <a:endParaRPr lang="en-US" dirty="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Classifying Animals</a:t>
            </a:r>
            <a:endParaRPr lang="en-US" dirty="0">
              <a:solidFill>
                <a:schemeClr val="accent1">
                  <a:satMod val="150000"/>
                </a:schemeClr>
              </a:solidFill>
              <a:ea typeface="+mj-ea"/>
              <a:cs typeface="+mj-cs"/>
            </a:endParaRPr>
          </a:p>
        </p:txBody>
      </p:sp>
      <p:sp>
        <p:nvSpPr>
          <p:cNvPr id="28674" name="Content Placeholder 2"/>
          <p:cNvSpPr>
            <a:spLocks noGrp="1"/>
          </p:cNvSpPr>
          <p:nvPr>
            <p:ph idx="1"/>
          </p:nvPr>
        </p:nvSpPr>
        <p:spPr/>
        <p:txBody>
          <a:bodyPr/>
          <a:lstStyle/>
          <a:p>
            <a:pPr>
              <a:buFont typeface="Wingdings 2" pitchFamily="-123" charset="2"/>
              <a:buNone/>
            </a:pPr>
            <a:r>
              <a:rPr lang="en-US"/>
              <a:t>The different types of animals:</a:t>
            </a:r>
          </a:p>
          <a:p>
            <a:r>
              <a:rPr lang="en-US"/>
              <a:t>1) Mammals</a:t>
            </a:r>
          </a:p>
          <a:p>
            <a:r>
              <a:rPr lang="en-US"/>
              <a:t>2) Birds</a:t>
            </a:r>
          </a:p>
          <a:p>
            <a:r>
              <a:rPr lang="en-US"/>
              <a:t>3)Amphibians</a:t>
            </a:r>
          </a:p>
          <a:p>
            <a:r>
              <a:rPr lang="en-US"/>
              <a:t>4) Fish</a:t>
            </a:r>
          </a:p>
          <a:p>
            <a:r>
              <a:rPr lang="en-US"/>
              <a:t>5) Reptiles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371600" y="392113"/>
            <a:ext cx="6618288" cy="565150"/>
          </a:xfrm>
          <a:prstGeom prst="rect">
            <a:avLst/>
          </a:prstGeom>
          <a:noFill/>
          <a:ln w="9525">
            <a:noFill/>
            <a:miter lim="800000"/>
            <a:headEnd/>
            <a:tailEnd/>
          </a:ln>
        </p:spPr>
        <p:txBody>
          <a:bodyPr>
            <a:prstTxWarp prst="textNoShape">
              <a:avLst/>
            </a:prstTxWarp>
            <a:spAutoFit/>
          </a:bodyPr>
          <a:lstStyle/>
          <a:p>
            <a:r>
              <a:rPr lang="en-US" sz="3100">
                <a:solidFill>
                  <a:schemeClr val="accent1"/>
                </a:solidFill>
              </a:rPr>
              <a:t>Classification: Mammals </a:t>
            </a:r>
            <a:endParaRPr lang="en-US"/>
          </a:p>
        </p:txBody>
      </p:sp>
      <p:sp>
        <p:nvSpPr>
          <p:cNvPr id="44035" name="Rectangle 3"/>
          <p:cNvSpPr>
            <a:spLocks noChangeArrowheads="1"/>
          </p:cNvSpPr>
          <p:nvPr/>
        </p:nvSpPr>
        <p:spPr bwMode="auto">
          <a:xfrm>
            <a:off x="228601" y="1447800"/>
            <a:ext cx="8382000" cy="4431983"/>
          </a:xfrm>
          <a:prstGeom prst="rect">
            <a:avLst/>
          </a:prstGeom>
          <a:noFill/>
          <a:ln w="9525">
            <a:noFill/>
            <a:miter lim="800000"/>
            <a:headEnd/>
            <a:tailEnd/>
          </a:ln>
        </p:spPr>
        <p:txBody>
          <a:bodyPr wrap="square">
            <a:prstTxWarp prst="textNoShape">
              <a:avLst/>
            </a:prstTxWarp>
            <a:spAutoFit/>
          </a:bodyPr>
          <a:lstStyle/>
          <a:p>
            <a:r>
              <a:rPr lang="en-US" sz="2400" dirty="0">
                <a:latin typeface="+mn-lt"/>
              </a:rPr>
              <a:t>Mammals: </a:t>
            </a:r>
          </a:p>
          <a:p>
            <a:pPr>
              <a:buClr>
                <a:schemeClr val="accent1"/>
              </a:buClr>
              <a:buFont typeface="Wingdings" charset="2"/>
              <a:buChar char="§"/>
            </a:pPr>
            <a:r>
              <a:rPr lang="en-US" sz="2400" dirty="0">
                <a:latin typeface="+mn-lt"/>
              </a:rPr>
              <a:t> Animals that have fur/hair. Examples: Horses, cows,</a:t>
            </a:r>
          </a:p>
          <a:p>
            <a:r>
              <a:rPr lang="en-US" sz="2400" dirty="0">
                <a:latin typeface="+mn-lt"/>
              </a:rPr>
              <a:t> and </a:t>
            </a:r>
            <a:r>
              <a:rPr lang="en-US" sz="2400" dirty="0" smtClean="0">
                <a:latin typeface="+mn-lt"/>
              </a:rPr>
              <a:t>dogs</a:t>
            </a:r>
            <a:endParaRPr lang="en-US" sz="2400" dirty="0" smtClean="0">
              <a:latin typeface="+mn-lt"/>
            </a:endParaRPr>
          </a:p>
          <a:p>
            <a:pPr>
              <a:buClr>
                <a:schemeClr val="accent1"/>
              </a:buClr>
              <a:buFont typeface="Wingdings" charset="2"/>
              <a:buChar char="§"/>
            </a:pPr>
            <a:r>
              <a:rPr lang="en-US" sz="2400" dirty="0" smtClean="0">
                <a:latin typeface="+mn-lt"/>
              </a:rPr>
              <a:t>Mammals </a:t>
            </a:r>
            <a:r>
              <a:rPr lang="en-US" sz="2400" dirty="0">
                <a:latin typeface="+mn-lt"/>
              </a:rPr>
              <a:t>use lungs to breathe. </a:t>
            </a:r>
          </a:p>
          <a:p>
            <a:pPr>
              <a:buFont typeface="Times" pitchFamily="-123" charset="0"/>
              <a:buNone/>
            </a:pPr>
            <a:r>
              <a:rPr lang="en-US" sz="2400" dirty="0">
                <a:latin typeface="+mn-lt"/>
              </a:rPr>
              <a:t>Whales use lungs to breathe, but must come to the surface of the</a:t>
            </a:r>
            <a:r>
              <a:rPr lang="en-US" sz="2400" dirty="0" smtClean="0">
                <a:latin typeface="+mn-lt"/>
              </a:rPr>
              <a:t> water </a:t>
            </a:r>
            <a:r>
              <a:rPr lang="en-US" sz="2400" dirty="0">
                <a:latin typeface="+mn-lt"/>
              </a:rPr>
              <a:t>to breathe the air they need</a:t>
            </a:r>
            <a:r>
              <a:rPr lang="en-US" sz="2400" dirty="0" smtClean="0">
                <a:latin typeface="+mn-lt"/>
              </a:rPr>
              <a:t>.</a:t>
            </a:r>
          </a:p>
          <a:p>
            <a:pPr>
              <a:buClr>
                <a:schemeClr val="accent1"/>
              </a:buClr>
              <a:buFont typeface="Wingdings" charset="2"/>
              <a:buChar char="§"/>
            </a:pPr>
            <a:r>
              <a:rPr lang="en-US" sz="2400" dirty="0" smtClean="0">
                <a:latin typeface="+mn-lt"/>
              </a:rPr>
              <a:t> </a:t>
            </a:r>
            <a:r>
              <a:rPr lang="en-US" sz="2400" dirty="0">
                <a:latin typeface="+mn-lt"/>
              </a:rPr>
              <a:t>Most mammals give birth to their young. (A cat gives birth to kittens</a:t>
            </a:r>
            <a:r>
              <a:rPr lang="en-US" sz="2400" dirty="0" smtClean="0">
                <a:latin typeface="+mn-lt"/>
              </a:rPr>
              <a:t>)</a:t>
            </a:r>
          </a:p>
          <a:p>
            <a:pPr>
              <a:buClr>
                <a:schemeClr val="accent1"/>
              </a:buClr>
              <a:buFont typeface="Wingdings" charset="2"/>
              <a:buChar char="§"/>
            </a:pPr>
            <a:r>
              <a:rPr lang="en-US" sz="2400" dirty="0" smtClean="0">
                <a:latin typeface="+mn-lt"/>
              </a:rPr>
              <a:t>Mammals </a:t>
            </a:r>
            <a:r>
              <a:rPr lang="en-US" sz="2400" dirty="0">
                <a:latin typeface="+mn-lt"/>
              </a:rPr>
              <a:t>feed their young with </a:t>
            </a:r>
            <a:r>
              <a:rPr lang="en-US" sz="2400" dirty="0" smtClean="0">
                <a:latin typeface="+mn-lt"/>
              </a:rPr>
              <a:t>milk</a:t>
            </a:r>
          </a:p>
          <a:p>
            <a:pPr>
              <a:buClr>
                <a:schemeClr val="accent1"/>
              </a:buClr>
              <a:buFont typeface="Wingdings" charset="2"/>
              <a:buChar char="§"/>
            </a:pPr>
            <a:r>
              <a:rPr lang="en-US" sz="2400" dirty="0" smtClean="0">
                <a:latin typeface="+mn-lt"/>
              </a:rPr>
              <a:t>What </a:t>
            </a:r>
            <a:r>
              <a:rPr lang="en-US" sz="2400" dirty="0">
                <a:latin typeface="+mn-lt"/>
              </a:rPr>
              <a:t>are the four traits mammals inherit from their parents</a:t>
            </a:r>
            <a:r>
              <a:rPr lang="en-US" sz="2400" dirty="0" smtClean="0">
                <a:latin typeface="+mn-lt"/>
              </a:rPr>
              <a:t>?</a:t>
            </a:r>
          </a:p>
          <a:p>
            <a:pPr lvl="2"/>
            <a:r>
              <a:rPr lang="en-US" sz="2400" dirty="0">
                <a:latin typeface="+mn-lt"/>
              </a:rPr>
              <a:t>(fur/hair, lungs, gives birth, feed their young with milk)</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003300" y="249238"/>
            <a:ext cx="5059363" cy="762000"/>
          </a:xfrm>
          <a:prstGeom prst="rect">
            <a:avLst/>
          </a:prstGeom>
          <a:noFill/>
          <a:ln w="9525">
            <a:noFill/>
            <a:miter lim="800000"/>
            <a:headEnd/>
            <a:tailEnd/>
          </a:ln>
        </p:spPr>
        <p:txBody>
          <a:bodyPr wrap="none">
            <a:prstTxWarp prst="textNoShape">
              <a:avLst/>
            </a:prstTxWarp>
            <a:spAutoFit/>
          </a:bodyPr>
          <a:lstStyle/>
          <a:p>
            <a:r>
              <a:rPr lang="en-US" sz="4400">
                <a:solidFill>
                  <a:schemeClr val="accent1"/>
                </a:solidFill>
              </a:rPr>
              <a:t>Classification: Birds</a:t>
            </a:r>
            <a:endParaRPr lang="en-US">
              <a:solidFill>
                <a:schemeClr val="accent1"/>
              </a:solidFill>
            </a:endParaRPr>
          </a:p>
        </p:txBody>
      </p:sp>
      <p:sp>
        <p:nvSpPr>
          <p:cNvPr id="45059" name="Rectangle 3"/>
          <p:cNvSpPr>
            <a:spLocks noChangeArrowheads="1"/>
          </p:cNvSpPr>
          <p:nvPr/>
        </p:nvSpPr>
        <p:spPr bwMode="auto">
          <a:xfrm>
            <a:off x="1041400" y="1879600"/>
            <a:ext cx="184150" cy="366713"/>
          </a:xfrm>
          <a:prstGeom prst="rect">
            <a:avLst/>
          </a:prstGeom>
          <a:noFill/>
          <a:ln w="9525">
            <a:noFill/>
            <a:miter lim="800000"/>
            <a:headEnd/>
            <a:tailEnd/>
          </a:ln>
        </p:spPr>
        <p:txBody>
          <a:bodyPr wrap="none">
            <a:prstTxWarp prst="textNoShape">
              <a:avLst/>
            </a:prstTxWarp>
            <a:spAutoFit/>
          </a:bodyPr>
          <a:lstStyle/>
          <a:p>
            <a:endParaRPr lang="en-US"/>
          </a:p>
        </p:txBody>
      </p:sp>
      <p:sp>
        <p:nvSpPr>
          <p:cNvPr id="45060" name="Rectangle 4"/>
          <p:cNvSpPr>
            <a:spLocks noChangeArrowheads="1"/>
          </p:cNvSpPr>
          <p:nvPr/>
        </p:nvSpPr>
        <p:spPr bwMode="auto">
          <a:xfrm>
            <a:off x="304800" y="1600200"/>
            <a:ext cx="8610600" cy="4893647"/>
          </a:xfrm>
          <a:prstGeom prst="rect">
            <a:avLst/>
          </a:prstGeom>
          <a:noFill/>
          <a:ln w="9525">
            <a:noFill/>
            <a:miter lim="800000"/>
            <a:headEnd/>
            <a:tailEnd/>
          </a:ln>
        </p:spPr>
        <p:txBody>
          <a:bodyPr wrap="square">
            <a:prstTxWarp prst="textNoShape">
              <a:avLst/>
            </a:prstTxWarp>
            <a:spAutoFit/>
          </a:bodyPr>
          <a:lstStyle/>
          <a:p>
            <a:pPr>
              <a:buClr>
                <a:schemeClr val="accent1"/>
              </a:buClr>
              <a:buFont typeface="Wingdings" charset="2"/>
              <a:buChar char="§"/>
            </a:pPr>
            <a:r>
              <a:rPr lang="en-US" sz="2400" dirty="0">
                <a:latin typeface="+mn-lt"/>
              </a:rPr>
              <a:t>Birds are animals that have feathers, two legs, and </a:t>
            </a:r>
            <a:r>
              <a:rPr lang="en-US" sz="2400" dirty="0" smtClean="0">
                <a:latin typeface="+mn-lt"/>
              </a:rPr>
              <a:t>wings.</a:t>
            </a:r>
            <a:endParaRPr lang="en-US" sz="2400" dirty="0" smtClean="0">
              <a:latin typeface="+mn-lt"/>
            </a:endParaRPr>
          </a:p>
          <a:p>
            <a:pPr lvl="1">
              <a:buFont typeface="Arial"/>
              <a:buChar char="•"/>
            </a:pPr>
            <a:r>
              <a:rPr lang="en-US" sz="2400" dirty="0" smtClean="0">
                <a:latin typeface="+mn-lt"/>
              </a:rPr>
              <a:t>Most </a:t>
            </a:r>
            <a:r>
              <a:rPr lang="en-US" sz="2400" dirty="0">
                <a:latin typeface="+mn-lt"/>
              </a:rPr>
              <a:t>birds use their wings for flying. Some birds cannot fly, such</a:t>
            </a:r>
          </a:p>
          <a:p>
            <a:r>
              <a:rPr lang="en-US" sz="2400" dirty="0" smtClean="0">
                <a:latin typeface="+mn-lt"/>
              </a:rPr>
              <a:t>       as </a:t>
            </a:r>
            <a:r>
              <a:rPr lang="en-US" sz="2400" dirty="0">
                <a:latin typeface="+mn-lt"/>
              </a:rPr>
              <a:t>penguins.</a:t>
            </a:r>
            <a:r>
              <a:rPr lang="en-US" sz="2400" dirty="0" smtClean="0">
                <a:latin typeface="+mn-lt"/>
              </a:rPr>
              <a:t> </a:t>
            </a:r>
            <a:endParaRPr lang="en-US" sz="2400" dirty="0" smtClean="0">
              <a:latin typeface="+mn-lt"/>
            </a:endParaRPr>
          </a:p>
          <a:p>
            <a:pPr>
              <a:buClr>
                <a:schemeClr val="accent1"/>
              </a:buClr>
              <a:buFont typeface="Wingdings" charset="2"/>
              <a:buChar char="§"/>
            </a:pPr>
            <a:r>
              <a:rPr lang="en-US" sz="2400" dirty="0" smtClean="0">
                <a:latin typeface="+mn-lt"/>
              </a:rPr>
              <a:t>Like </a:t>
            </a:r>
            <a:r>
              <a:rPr lang="en-US" sz="2400" dirty="0">
                <a:latin typeface="+mn-lt"/>
              </a:rPr>
              <a:t>mammals, birds have lungs to breathe air. Many birds also</a:t>
            </a:r>
          </a:p>
          <a:p>
            <a:r>
              <a:rPr lang="en-US" sz="2400" dirty="0">
                <a:latin typeface="+mn-lt"/>
              </a:rPr>
              <a:t> care for their young when they are born. Unlike most young </a:t>
            </a:r>
          </a:p>
          <a:p>
            <a:r>
              <a:rPr lang="en-US" sz="2400" dirty="0">
                <a:latin typeface="+mn-lt"/>
              </a:rPr>
              <a:t> mammals, young birds hatch from </a:t>
            </a:r>
            <a:r>
              <a:rPr lang="en-US" sz="2400" dirty="0" smtClean="0">
                <a:latin typeface="+mn-lt"/>
              </a:rPr>
              <a:t>eggs.</a:t>
            </a:r>
            <a:endParaRPr lang="en-US" sz="2400" dirty="0" smtClean="0">
              <a:latin typeface="+mn-lt"/>
            </a:endParaRPr>
          </a:p>
          <a:p>
            <a:pPr>
              <a:buClr>
                <a:schemeClr val="accent1"/>
              </a:buClr>
              <a:buFont typeface="Wingdings" charset="2"/>
              <a:buChar char="§"/>
            </a:pPr>
            <a:r>
              <a:rPr lang="en-US" sz="2400" dirty="0" smtClean="0">
                <a:latin typeface="+mn-lt"/>
              </a:rPr>
              <a:t>Feathers </a:t>
            </a:r>
            <a:r>
              <a:rPr lang="en-US" sz="2400" dirty="0">
                <a:latin typeface="+mn-lt"/>
              </a:rPr>
              <a:t>cover most of a bird’s body. But not all feathers are the</a:t>
            </a:r>
          </a:p>
          <a:p>
            <a:r>
              <a:rPr lang="en-US" sz="2400" dirty="0">
                <a:latin typeface="+mn-lt"/>
              </a:rPr>
              <a:t> same. Some feathers help keep a bird warm. Other feathers</a:t>
            </a:r>
          </a:p>
          <a:p>
            <a:r>
              <a:rPr lang="en-US" sz="2400" dirty="0">
                <a:latin typeface="+mn-lt"/>
              </a:rPr>
              <a:t> help birds fly.</a:t>
            </a:r>
            <a:r>
              <a:rPr lang="en-US" sz="2400" dirty="0" smtClean="0">
                <a:latin typeface="+mn-lt"/>
              </a:rPr>
              <a:t> </a:t>
            </a:r>
            <a:endParaRPr lang="en-US" sz="2400" dirty="0" smtClean="0">
              <a:latin typeface="+mn-lt"/>
            </a:endParaRPr>
          </a:p>
          <a:p>
            <a:pPr>
              <a:buClr>
                <a:schemeClr val="accent1"/>
              </a:buClr>
              <a:buFont typeface="Wingdings" charset="2"/>
              <a:buChar char="§"/>
            </a:pPr>
            <a:r>
              <a:rPr lang="en-US" sz="2400" dirty="0" smtClean="0">
                <a:latin typeface="+mn-lt"/>
              </a:rPr>
              <a:t>What </a:t>
            </a:r>
            <a:r>
              <a:rPr lang="en-US" sz="2400" dirty="0">
                <a:latin typeface="+mn-lt"/>
              </a:rPr>
              <a:t>are 5 traits of birds? </a:t>
            </a:r>
          </a:p>
          <a:p>
            <a:endParaRPr lang="en-US" sz="2400" dirty="0">
              <a:latin typeface="+mn-lt"/>
            </a:endParaRPr>
          </a:p>
          <a:p>
            <a:r>
              <a:rPr lang="en-US" sz="2400" dirty="0">
                <a:latin typeface="+mn-lt"/>
              </a:rPr>
              <a:t>For more information on types of birds, read pg. A56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286000" y="120650"/>
            <a:ext cx="2838450" cy="701675"/>
          </a:xfrm>
          <a:prstGeom prst="rect">
            <a:avLst/>
          </a:prstGeom>
          <a:noFill/>
          <a:ln w="9525">
            <a:noFill/>
            <a:miter lim="800000"/>
            <a:headEnd/>
            <a:tailEnd/>
          </a:ln>
        </p:spPr>
        <p:txBody>
          <a:bodyPr wrap="none">
            <a:prstTxWarp prst="textNoShape">
              <a:avLst/>
            </a:prstTxWarp>
            <a:spAutoFit/>
          </a:bodyPr>
          <a:lstStyle/>
          <a:p>
            <a:r>
              <a:rPr lang="en-US" sz="4000">
                <a:solidFill>
                  <a:schemeClr val="accent1"/>
                </a:solidFill>
              </a:rPr>
              <a:t>Amphibians</a:t>
            </a:r>
            <a:endParaRPr lang="en-US">
              <a:solidFill>
                <a:schemeClr val="accent1"/>
              </a:solidFill>
            </a:endParaRPr>
          </a:p>
        </p:txBody>
      </p:sp>
      <p:sp>
        <p:nvSpPr>
          <p:cNvPr id="46083" name="Rectangle 3"/>
          <p:cNvSpPr>
            <a:spLocks noChangeArrowheads="1"/>
          </p:cNvSpPr>
          <p:nvPr/>
        </p:nvSpPr>
        <p:spPr bwMode="auto">
          <a:xfrm>
            <a:off x="533400" y="1524000"/>
            <a:ext cx="8382000" cy="4524315"/>
          </a:xfrm>
          <a:prstGeom prst="rect">
            <a:avLst/>
          </a:prstGeom>
          <a:noFill/>
          <a:ln w="9525">
            <a:noFill/>
            <a:miter lim="800000"/>
            <a:headEnd/>
            <a:tailEnd/>
          </a:ln>
        </p:spPr>
        <p:txBody>
          <a:bodyPr wrap="square">
            <a:prstTxWarp prst="textNoShape">
              <a:avLst/>
            </a:prstTxWarp>
            <a:spAutoFit/>
          </a:bodyPr>
          <a:lstStyle/>
          <a:p>
            <a:pPr>
              <a:buClr>
                <a:schemeClr val="accent1"/>
              </a:buClr>
              <a:buFont typeface="Wingdings" charset="2"/>
              <a:buChar char="§"/>
            </a:pPr>
            <a:r>
              <a:rPr lang="en-US" sz="2400" dirty="0">
                <a:latin typeface="+mn-lt"/>
              </a:rPr>
              <a:t>Amphibians are animals that begin life in the water and move </a:t>
            </a:r>
            <a:r>
              <a:rPr lang="en-US" sz="2400" dirty="0" smtClean="0">
                <a:latin typeface="+mn-lt"/>
              </a:rPr>
              <a:t>onto</a:t>
            </a:r>
            <a:r>
              <a:rPr lang="en-US" sz="2400" dirty="0" smtClean="0">
                <a:latin typeface="+mn-lt"/>
              </a:rPr>
              <a:t> </a:t>
            </a:r>
            <a:r>
              <a:rPr lang="en-US" sz="2400" dirty="0" smtClean="0">
                <a:latin typeface="+mn-lt"/>
              </a:rPr>
              <a:t>land </a:t>
            </a:r>
            <a:r>
              <a:rPr lang="en-US" sz="2400" dirty="0">
                <a:latin typeface="+mn-lt"/>
              </a:rPr>
              <a:t>as adults.</a:t>
            </a:r>
            <a:r>
              <a:rPr lang="en-US" sz="2400" dirty="0" smtClean="0">
                <a:latin typeface="+mn-lt"/>
              </a:rPr>
              <a:t> </a:t>
            </a:r>
            <a:endParaRPr lang="en-US" sz="2400" dirty="0" smtClean="0">
              <a:latin typeface="+mn-lt"/>
            </a:endParaRPr>
          </a:p>
          <a:p>
            <a:pPr>
              <a:buClr>
                <a:schemeClr val="accent1"/>
              </a:buClr>
              <a:buFont typeface="Wingdings" charset="2"/>
              <a:buChar char="§"/>
            </a:pPr>
            <a:r>
              <a:rPr lang="en-US" sz="2400" dirty="0" smtClean="0">
                <a:latin typeface="+mn-lt"/>
              </a:rPr>
              <a:t>A </a:t>
            </a:r>
            <a:r>
              <a:rPr lang="en-US" sz="2400" dirty="0">
                <a:latin typeface="+mn-lt"/>
              </a:rPr>
              <a:t>tadpole grows into a frog, it spends more time out of the </a:t>
            </a:r>
            <a:r>
              <a:rPr lang="en-US" sz="2400" dirty="0" smtClean="0">
                <a:latin typeface="+mn-lt"/>
              </a:rPr>
              <a:t>water.</a:t>
            </a:r>
            <a:endParaRPr lang="en-US" sz="2400" dirty="0" smtClean="0">
              <a:latin typeface="+mn-lt"/>
            </a:endParaRPr>
          </a:p>
          <a:p>
            <a:pPr>
              <a:buClr>
                <a:schemeClr val="accent1"/>
              </a:buClr>
              <a:buFont typeface="Wingdings" charset="2"/>
              <a:buChar char="§"/>
            </a:pPr>
            <a:r>
              <a:rPr lang="en-US" sz="2400" dirty="0" smtClean="0">
                <a:latin typeface="+mn-lt"/>
              </a:rPr>
              <a:t>Amphibians </a:t>
            </a:r>
            <a:r>
              <a:rPr lang="en-US" sz="2400" dirty="0">
                <a:latin typeface="+mn-lt"/>
              </a:rPr>
              <a:t>lay eggs in the water. The eggs stay there until they </a:t>
            </a:r>
            <a:r>
              <a:rPr lang="en-US" sz="2400" dirty="0" smtClean="0">
                <a:latin typeface="+mn-lt"/>
              </a:rPr>
              <a:t>hatch.</a:t>
            </a:r>
          </a:p>
          <a:p>
            <a:pPr>
              <a:buClr>
                <a:schemeClr val="accent1"/>
              </a:buClr>
              <a:buFont typeface="Wingdings" charset="2"/>
              <a:buChar char="§"/>
            </a:pPr>
            <a:r>
              <a:rPr lang="en-US" sz="2400" dirty="0" smtClean="0">
                <a:latin typeface="+mn-lt"/>
              </a:rPr>
              <a:t>Most </a:t>
            </a:r>
            <a:r>
              <a:rPr lang="en-US" sz="2400" dirty="0">
                <a:latin typeface="+mn-lt"/>
              </a:rPr>
              <a:t>young amphibians live in the water, most adult amphibians live on</a:t>
            </a:r>
            <a:r>
              <a:rPr lang="en-US" sz="2400" dirty="0" smtClean="0">
                <a:latin typeface="+mn-lt"/>
              </a:rPr>
              <a:t> land</a:t>
            </a:r>
            <a:r>
              <a:rPr lang="en-US" sz="2400" dirty="0">
                <a:latin typeface="+mn-lt"/>
              </a:rPr>
              <a:t>, but stay close to the </a:t>
            </a:r>
            <a:r>
              <a:rPr lang="en-US" sz="2400" dirty="0" smtClean="0">
                <a:latin typeface="+mn-lt"/>
              </a:rPr>
              <a:t>water.</a:t>
            </a:r>
            <a:endParaRPr lang="en-US" sz="2400" dirty="0" smtClean="0">
              <a:latin typeface="+mn-lt"/>
            </a:endParaRPr>
          </a:p>
          <a:p>
            <a:pPr>
              <a:buClr>
                <a:schemeClr val="accent1"/>
              </a:buClr>
              <a:buFont typeface="Wingdings" charset="2"/>
              <a:buChar char="§"/>
            </a:pPr>
            <a:r>
              <a:rPr lang="en-US" sz="2400" dirty="0" smtClean="0">
                <a:latin typeface="+mn-lt"/>
              </a:rPr>
              <a:t>Most </a:t>
            </a:r>
            <a:r>
              <a:rPr lang="en-US" sz="2400" dirty="0">
                <a:latin typeface="+mn-lt"/>
              </a:rPr>
              <a:t>amphibians have moist </a:t>
            </a:r>
            <a:r>
              <a:rPr lang="en-US" sz="2400" dirty="0" smtClean="0">
                <a:latin typeface="+mn-lt"/>
              </a:rPr>
              <a:t>skin.</a:t>
            </a:r>
            <a:endParaRPr lang="en-US" sz="2400" dirty="0" smtClean="0">
              <a:latin typeface="+mn-lt"/>
            </a:endParaRPr>
          </a:p>
          <a:p>
            <a:pPr>
              <a:buClr>
                <a:schemeClr val="accent1"/>
              </a:buClr>
              <a:buFont typeface="Wingdings" charset="2"/>
              <a:buChar char="§"/>
            </a:pPr>
            <a:r>
              <a:rPr lang="en-US" sz="2400" dirty="0" smtClean="0">
                <a:latin typeface="+mn-lt"/>
              </a:rPr>
              <a:t>What </a:t>
            </a:r>
            <a:r>
              <a:rPr lang="en-US" sz="2400" dirty="0">
                <a:latin typeface="+mn-lt"/>
              </a:rPr>
              <a:t>are three traits of an amphibian?</a:t>
            </a:r>
          </a:p>
          <a:p>
            <a:endParaRPr lang="en-US" sz="2400" dirty="0">
              <a:latin typeface="+mn-lt"/>
            </a:endParaRPr>
          </a:p>
          <a:p>
            <a:r>
              <a:rPr lang="en-US" sz="2400" dirty="0">
                <a:latin typeface="+mn-lt"/>
              </a:rPr>
              <a:t>Read page A61 on the Frog Metamorphosis!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satMod val="150000"/>
                  </a:schemeClr>
                </a:solidFill>
                <a:ea typeface="+mj-ea"/>
                <a:cs typeface="+mj-cs"/>
              </a:rPr>
              <a:t>Living things depend on </a:t>
            </a:r>
            <a:r>
              <a:rPr lang="en-US" dirty="0" err="1" smtClean="0">
                <a:solidFill>
                  <a:schemeClr val="accent1">
                    <a:satMod val="150000"/>
                  </a:schemeClr>
                </a:solidFill>
                <a:ea typeface="+mj-ea"/>
                <a:cs typeface="+mj-cs"/>
              </a:rPr>
              <a:t>eachother</a:t>
            </a:r>
            <a:r>
              <a:rPr lang="en-US" dirty="0" smtClean="0">
                <a:solidFill>
                  <a:schemeClr val="accent1">
                    <a:satMod val="150000"/>
                  </a:schemeClr>
                </a:solidFill>
                <a:ea typeface="+mj-ea"/>
                <a:cs typeface="+mj-cs"/>
              </a:rPr>
              <a:t>..</a:t>
            </a:r>
            <a:endParaRPr lang="en-US" dirty="0">
              <a:solidFill>
                <a:schemeClr val="accent1">
                  <a:satMod val="150000"/>
                </a:schemeClr>
              </a:solidFill>
              <a:ea typeface="+mj-ea"/>
              <a:cs typeface="+mj-cs"/>
            </a:endParaRPr>
          </a:p>
        </p:txBody>
      </p:sp>
      <p:sp>
        <p:nvSpPr>
          <p:cNvPr id="14338" name="Content Placeholder 2"/>
          <p:cNvSpPr>
            <a:spLocks noGrp="1"/>
          </p:cNvSpPr>
          <p:nvPr>
            <p:ph idx="1"/>
          </p:nvPr>
        </p:nvSpPr>
        <p:spPr/>
        <p:txBody>
          <a:bodyPr/>
          <a:lstStyle/>
          <a:p>
            <a:r>
              <a:rPr lang="en-US" dirty="0" smtClean="0"/>
              <a:t>Like all living things.  You depend on plants and animals around you to meet your needs.  You eat plants and animal products.  You may live in a building made form wood, you wear clothes made from plants.  Plants and animals depend on one another to help them meet their needs.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3905250" y="279400"/>
            <a:ext cx="1047750" cy="641350"/>
          </a:xfrm>
          <a:prstGeom prst="rect">
            <a:avLst/>
          </a:prstGeom>
          <a:noFill/>
          <a:ln w="9525">
            <a:noFill/>
            <a:miter lim="800000"/>
            <a:headEnd/>
            <a:tailEnd/>
          </a:ln>
        </p:spPr>
        <p:txBody>
          <a:bodyPr wrap="none">
            <a:prstTxWarp prst="textNoShape">
              <a:avLst/>
            </a:prstTxWarp>
            <a:spAutoFit/>
          </a:bodyPr>
          <a:lstStyle/>
          <a:p>
            <a:r>
              <a:rPr lang="en-US" sz="3600">
                <a:solidFill>
                  <a:schemeClr val="accent1"/>
                </a:solidFill>
              </a:rPr>
              <a:t>Fish</a:t>
            </a:r>
          </a:p>
        </p:txBody>
      </p:sp>
      <p:sp>
        <p:nvSpPr>
          <p:cNvPr id="47107" name="Rectangle 3"/>
          <p:cNvSpPr>
            <a:spLocks noChangeArrowheads="1"/>
          </p:cNvSpPr>
          <p:nvPr/>
        </p:nvSpPr>
        <p:spPr bwMode="auto">
          <a:xfrm>
            <a:off x="304800" y="1524000"/>
            <a:ext cx="8534400" cy="5262980"/>
          </a:xfrm>
          <a:prstGeom prst="rect">
            <a:avLst/>
          </a:prstGeom>
          <a:noFill/>
          <a:ln w="9525">
            <a:noFill/>
            <a:miter lim="800000"/>
            <a:headEnd/>
            <a:tailEnd/>
          </a:ln>
        </p:spPr>
        <p:txBody>
          <a:bodyPr wrap="square">
            <a:prstTxWarp prst="textNoShape">
              <a:avLst/>
            </a:prstTxWarp>
            <a:spAutoFit/>
          </a:bodyPr>
          <a:lstStyle/>
          <a:p>
            <a:pPr>
              <a:buClr>
                <a:schemeClr val="accent1"/>
              </a:buClr>
              <a:buFont typeface="Wingdings" charset="2"/>
              <a:buChar char="§"/>
            </a:pPr>
            <a:r>
              <a:rPr lang="en-US" sz="2800" dirty="0" smtClean="0">
                <a:latin typeface="+mn-lt"/>
              </a:rPr>
              <a:t>Fish are animals that live their whole lives in water. Like young amphibians,</a:t>
            </a:r>
            <a:r>
              <a:rPr lang="en-US" sz="2800" dirty="0" smtClean="0">
                <a:latin typeface="+mn-lt"/>
              </a:rPr>
              <a:t> </a:t>
            </a:r>
            <a:r>
              <a:rPr lang="en-US" sz="2800" dirty="0" smtClean="0">
                <a:latin typeface="+mn-lt"/>
              </a:rPr>
              <a:t>fish have gills. The gills are on the sides of a fish’s head. The gills take in</a:t>
            </a:r>
            <a:r>
              <a:rPr lang="en-US" sz="2800" dirty="0" smtClean="0">
                <a:latin typeface="+mn-lt"/>
              </a:rPr>
              <a:t> </a:t>
            </a:r>
            <a:r>
              <a:rPr lang="en-US" sz="2800" dirty="0" smtClean="0">
                <a:latin typeface="+mn-lt"/>
              </a:rPr>
              <a:t>oxygen as water moves over them.</a:t>
            </a:r>
            <a:endParaRPr lang="en-US" sz="2800" dirty="0" smtClean="0">
              <a:latin typeface="+mn-lt"/>
            </a:endParaRPr>
          </a:p>
          <a:p>
            <a:pPr>
              <a:buClr>
                <a:schemeClr val="accent1"/>
              </a:buClr>
              <a:buFont typeface="Wingdings" charset="2"/>
              <a:buChar char="§"/>
            </a:pPr>
            <a:r>
              <a:rPr lang="en-US" sz="2800" dirty="0" smtClean="0">
                <a:latin typeface="+mn-lt"/>
              </a:rPr>
              <a:t>Most fish are covered with scales. Scales are thin, small, flat plates that help protect the fish.</a:t>
            </a:r>
            <a:endParaRPr lang="en-US" sz="2800" dirty="0" smtClean="0">
              <a:latin typeface="+mn-lt"/>
            </a:endParaRPr>
          </a:p>
          <a:p>
            <a:pPr>
              <a:buClr>
                <a:schemeClr val="accent1"/>
              </a:buClr>
              <a:buFont typeface="Wingdings" charset="2"/>
              <a:buChar char="§"/>
            </a:pPr>
            <a:r>
              <a:rPr lang="en-US" sz="2800" dirty="0" smtClean="0">
                <a:latin typeface="+mn-lt"/>
              </a:rPr>
              <a:t>Different fish have many different shapes and sizes. Like other animals, some fish eat plants and others eat animals. Most fish lay eggs, but some fish give birth to live young.</a:t>
            </a:r>
          </a:p>
          <a:p>
            <a:endParaRPr lang="en-US" sz="2800" dirty="0" smtClean="0"/>
          </a:p>
          <a:p>
            <a:r>
              <a:rPr lang="en-US" sz="2800" dirty="0" smtClean="0"/>
              <a:t>What are two traits fish have?</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074863" y="222250"/>
            <a:ext cx="2111375" cy="731838"/>
          </a:xfrm>
          <a:prstGeom prst="rect">
            <a:avLst/>
          </a:prstGeom>
          <a:noFill/>
          <a:ln w="9525">
            <a:noFill/>
            <a:miter lim="800000"/>
            <a:headEnd/>
            <a:tailEnd/>
          </a:ln>
        </p:spPr>
        <p:txBody>
          <a:bodyPr wrap="none">
            <a:prstTxWarp prst="textNoShape">
              <a:avLst/>
            </a:prstTxWarp>
            <a:spAutoFit/>
          </a:bodyPr>
          <a:lstStyle/>
          <a:p>
            <a:r>
              <a:rPr lang="en-US" sz="4200">
                <a:solidFill>
                  <a:schemeClr val="accent1"/>
                </a:solidFill>
              </a:rPr>
              <a:t>Reptiles</a:t>
            </a:r>
          </a:p>
        </p:txBody>
      </p:sp>
      <p:sp>
        <p:nvSpPr>
          <p:cNvPr id="48131" name="Rectangle 3"/>
          <p:cNvSpPr>
            <a:spLocks noChangeArrowheads="1"/>
          </p:cNvSpPr>
          <p:nvPr/>
        </p:nvSpPr>
        <p:spPr bwMode="auto">
          <a:xfrm>
            <a:off x="533400" y="1905000"/>
            <a:ext cx="592138" cy="366713"/>
          </a:xfrm>
          <a:prstGeom prst="rect">
            <a:avLst/>
          </a:prstGeom>
          <a:noFill/>
          <a:ln w="9525">
            <a:noFill/>
            <a:miter lim="800000"/>
            <a:headEnd/>
            <a:tailEnd/>
          </a:ln>
        </p:spPr>
        <p:txBody>
          <a:bodyPr>
            <a:prstTxWarp prst="textNoShape">
              <a:avLst/>
            </a:prstTxWarp>
            <a:spAutoFit/>
          </a:bodyPr>
          <a:lstStyle/>
          <a:p>
            <a:endParaRPr lang="en-US"/>
          </a:p>
        </p:txBody>
      </p:sp>
      <p:sp>
        <p:nvSpPr>
          <p:cNvPr id="48132" name="Rectangle 4"/>
          <p:cNvSpPr>
            <a:spLocks noChangeArrowheads="1"/>
          </p:cNvSpPr>
          <p:nvPr/>
        </p:nvSpPr>
        <p:spPr bwMode="auto">
          <a:xfrm>
            <a:off x="236537" y="1524000"/>
            <a:ext cx="8907463" cy="4985980"/>
          </a:xfrm>
          <a:prstGeom prst="rect">
            <a:avLst/>
          </a:prstGeom>
          <a:noFill/>
          <a:ln w="9525">
            <a:noFill/>
            <a:miter lim="800000"/>
            <a:headEnd/>
            <a:tailEnd/>
          </a:ln>
        </p:spPr>
        <p:txBody>
          <a:bodyPr>
            <a:prstTxWarp prst="textNoShape">
              <a:avLst/>
            </a:prstTxWarp>
            <a:spAutoFit/>
          </a:bodyPr>
          <a:lstStyle/>
          <a:p>
            <a:pPr>
              <a:buClr>
                <a:schemeClr val="accent1"/>
              </a:buClr>
              <a:buFont typeface="Wingdings" charset="2"/>
              <a:buChar char="§"/>
            </a:pPr>
            <a:r>
              <a:rPr lang="en-US" sz="2400" dirty="0">
                <a:latin typeface="+mn-lt"/>
              </a:rPr>
              <a:t>Reptiles are land animals that have dry skin covered by scales. They live </a:t>
            </a:r>
            <a:r>
              <a:rPr lang="en-US" sz="2400" dirty="0" smtClean="0">
                <a:latin typeface="+mn-lt"/>
              </a:rPr>
              <a:t>mostly</a:t>
            </a:r>
            <a:r>
              <a:rPr lang="en-US" sz="2400" dirty="0" smtClean="0">
                <a:latin typeface="+mn-lt"/>
              </a:rPr>
              <a:t> </a:t>
            </a:r>
            <a:r>
              <a:rPr lang="en-US" sz="2400" dirty="0" smtClean="0">
                <a:latin typeface="+mn-lt"/>
              </a:rPr>
              <a:t>on </a:t>
            </a:r>
            <a:r>
              <a:rPr lang="en-US" sz="2400" dirty="0">
                <a:latin typeface="+mn-lt"/>
              </a:rPr>
              <a:t>land and reptiles use lungs to breathe air. Reptiles that spend a lot of </a:t>
            </a:r>
            <a:r>
              <a:rPr lang="en-US" sz="2400" dirty="0" smtClean="0">
                <a:latin typeface="+mn-lt"/>
              </a:rPr>
              <a:t>time in </a:t>
            </a:r>
            <a:r>
              <a:rPr lang="en-US" sz="2400" dirty="0">
                <a:latin typeface="+mn-lt"/>
              </a:rPr>
              <a:t>water must come to the surface to breathe air. </a:t>
            </a:r>
            <a:endParaRPr lang="en-US" sz="2400" dirty="0" smtClean="0">
              <a:latin typeface="+mn-lt"/>
            </a:endParaRPr>
          </a:p>
          <a:p>
            <a:endParaRPr lang="en-US" sz="2400" dirty="0" smtClean="0">
              <a:latin typeface="+mn-lt"/>
            </a:endParaRPr>
          </a:p>
          <a:p>
            <a:r>
              <a:rPr lang="en-US" sz="2400" dirty="0" smtClean="0">
                <a:latin typeface="+mn-lt"/>
              </a:rPr>
              <a:t>Example</a:t>
            </a:r>
            <a:r>
              <a:rPr lang="en-US" sz="2400" dirty="0">
                <a:latin typeface="+mn-lt"/>
              </a:rPr>
              <a:t>: Crocodiles, often stays near the surface in water, but its nose and</a:t>
            </a:r>
            <a:r>
              <a:rPr lang="en-US" sz="2400" dirty="0" smtClean="0">
                <a:latin typeface="+mn-lt"/>
              </a:rPr>
              <a:t> eyes </a:t>
            </a:r>
            <a:r>
              <a:rPr lang="en-US" sz="2400" dirty="0">
                <a:latin typeface="+mn-lt"/>
              </a:rPr>
              <a:t>are above the water to breathe and see. </a:t>
            </a:r>
          </a:p>
          <a:p>
            <a:endParaRPr lang="en-US" sz="2400" dirty="0">
              <a:latin typeface="+mn-lt"/>
            </a:endParaRPr>
          </a:p>
          <a:p>
            <a:pPr>
              <a:buClr>
                <a:schemeClr val="accent1"/>
              </a:buClr>
              <a:buFont typeface="Wingdings" charset="2"/>
              <a:buChar char="§"/>
            </a:pPr>
            <a:r>
              <a:rPr lang="en-US" sz="2400" dirty="0">
                <a:latin typeface="+mn-lt"/>
              </a:rPr>
              <a:t>Many reptiles hatch from eggs laid on land. The eggs have a tough, leathery </a:t>
            </a:r>
            <a:r>
              <a:rPr lang="en-US" sz="2400" dirty="0" smtClean="0">
                <a:latin typeface="+mn-lt"/>
              </a:rPr>
              <a:t>shell.</a:t>
            </a:r>
          </a:p>
          <a:p>
            <a:pPr>
              <a:buClr>
                <a:schemeClr val="accent1"/>
              </a:buClr>
              <a:buFont typeface="Wingdings" charset="2"/>
              <a:buChar char="§"/>
            </a:pPr>
            <a:r>
              <a:rPr lang="en-US" sz="2400" dirty="0" smtClean="0">
                <a:latin typeface="+mn-lt"/>
              </a:rPr>
              <a:t>Other </a:t>
            </a:r>
            <a:r>
              <a:rPr lang="en-US" sz="2400" dirty="0" smtClean="0">
                <a:latin typeface="+mn-lt"/>
              </a:rPr>
              <a:t>reptiles are born live. Either way, most of the young are able to meet their needs as soon as they are born, unlike most mammals. </a:t>
            </a:r>
          </a:p>
          <a:p>
            <a:endParaRPr lang="en-US" dirty="0"/>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Types of Reptiles:</a:t>
            </a:r>
            <a:endParaRPr lang="en-US" dirty="0"/>
          </a:p>
        </p:txBody>
      </p:sp>
      <p:sp>
        <p:nvSpPr>
          <p:cNvPr id="5" name="Text Placeholder 4"/>
          <p:cNvSpPr>
            <a:spLocks noGrp="1"/>
          </p:cNvSpPr>
          <p:nvPr>
            <p:ph type="body" idx="4294967295"/>
          </p:nvPr>
        </p:nvSpPr>
        <p:spPr>
          <a:xfrm>
            <a:off x="0" y="1905000"/>
            <a:ext cx="8763000" cy="4221162"/>
          </a:xfrm>
        </p:spPr>
        <p:txBody>
          <a:bodyPr/>
          <a:lstStyle/>
          <a:p>
            <a:pPr marL="342900" indent="-342900">
              <a:buFont typeface="Wingdings" charset="2"/>
              <a:buChar char="§"/>
            </a:pPr>
            <a:r>
              <a:rPr lang="en-US" sz="2800" dirty="0" smtClean="0">
                <a:solidFill>
                  <a:schemeClr val="tx1"/>
                </a:solidFill>
              </a:rPr>
              <a:t>There are three main groups of reptiles. Lizards and snakes are in one group. Their bodies have rows of scales that overlap. Most lizards live in warm climates. They have four legs and long tails. Snakes don’t have legs.  They move by pushing their bodies against the ground. </a:t>
            </a:r>
          </a:p>
          <a:p>
            <a:pPr marL="342900" indent="-342900">
              <a:buFont typeface="Arial" pitchFamily="34" charset="0"/>
              <a:buChar char="•"/>
            </a:pPr>
            <a:r>
              <a:rPr lang="en-US" sz="2800" dirty="0" smtClean="0">
                <a:solidFill>
                  <a:schemeClr val="tx1"/>
                </a:solidFill>
              </a:rPr>
              <a:t>Alligators and crocodiles are another reptile group.</a:t>
            </a:r>
          </a:p>
          <a:p>
            <a:r>
              <a:rPr lang="en-US" sz="2800" dirty="0" smtClean="0">
                <a:solidFill>
                  <a:schemeClr val="tx1"/>
                </a:solidFill>
              </a:rPr>
              <a:t>They live in water, and come out to sun themselves.</a:t>
            </a:r>
            <a:endParaRPr lang="en-US" sz="2800" dirty="0">
              <a:solidFill>
                <a:schemeClr val="tx1"/>
              </a:solidFill>
            </a:endParaRPr>
          </a:p>
          <a:p>
            <a:pPr marL="457200" indent="-457200">
              <a:buFont typeface="Arial" pitchFamily="34" charset="0"/>
              <a:buChar char="•"/>
            </a:pPr>
            <a:r>
              <a:rPr lang="en-US" sz="2800" dirty="0" smtClean="0">
                <a:solidFill>
                  <a:schemeClr val="tx1"/>
                </a:solidFill>
              </a:rPr>
              <a:t>Tortoises and turtles are the third group. They have shells. Tortoises live on land, turtles live in water.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01352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Animal Adaptations</a:t>
            </a:r>
            <a:endParaRPr lang="en-US" dirty="0">
              <a:solidFill>
                <a:schemeClr val="accent1">
                  <a:satMod val="150000"/>
                </a:schemeClr>
              </a:solidFill>
              <a:ea typeface="+mj-ea"/>
              <a:cs typeface="+mj-cs"/>
            </a:endParaRPr>
          </a:p>
        </p:txBody>
      </p:sp>
      <p:sp>
        <p:nvSpPr>
          <p:cNvPr id="26626" name="Content Placeholder 2"/>
          <p:cNvSpPr>
            <a:spLocks noGrp="1"/>
          </p:cNvSpPr>
          <p:nvPr>
            <p:ph idx="1"/>
          </p:nvPr>
        </p:nvSpPr>
        <p:spPr/>
        <p:txBody>
          <a:bodyPr/>
          <a:lstStyle/>
          <a:p>
            <a:r>
              <a:rPr lang="en-US" dirty="0" smtClean="0"/>
              <a:t>Animals (and plants!) survive in their </a:t>
            </a:r>
            <a:r>
              <a:rPr lang="en-US" i="1" dirty="0" smtClean="0"/>
              <a:t>environment</a:t>
            </a:r>
            <a:r>
              <a:rPr lang="en-US" dirty="0" smtClean="0"/>
              <a:t> in which they live because they have certain features or adaptations. The shape and the size of an animal’s body must be suited to its surroundings. </a:t>
            </a:r>
          </a:p>
          <a:p>
            <a:r>
              <a:rPr lang="en-US" dirty="0" smtClean="0"/>
              <a:t>The way an animal moves is another </a:t>
            </a:r>
            <a:r>
              <a:rPr lang="en-US" i="1" dirty="0" smtClean="0"/>
              <a:t>adaptation</a:t>
            </a:r>
            <a:r>
              <a:rPr lang="en-US" dirty="0" smtClean="0"/>
              <a:t>. In the African savanna, animals must be able to move quickly to escape their enemies. </a:t>
            </a:r>
          </a:p>
          <a:p>
            <a:endParaRPr lang="en-US" dirty="0" smtClean="0"/>
          </a:p>
          <a:p>
            <a:pPr marL="119062" indent="0">
              <a:buNone/>
            </a:pPr>
            <a:r>
              <a:rPr lang="en-US" dirty="0" smtClean="0"/>
              <a:t>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Adaptations… Camouflage</a:t>
            </a:r>
            <a:endParaRPr lang="en-US" dirty="0"/>
          </a:p>
        </p:txBody>
      </p:sp>
      <p:sp>
        <p:nvSpPr>
          <p:cNvPr id="3" name="Content Placeholder 2"/>
          <p:cNvSpPr>
            <a:spLocks noGrp="1"/>
          </p:cNvSpPr>
          <p:nvPr>
            <p:ph idx="1"/>
          </p:nvPr>
        </p:nvSpPr>
        <p:spPr/>
        <p:txBody>
          <a:bodyPr/>
          <a:lstStyle/>
          <a:p>
            <a:r>
              <a:rPr lang="en-US" dirty="0" smtClean="0"/>
              <a:t> Many animals living in the rainforest must hide from their enemies and their prey. Many rainforest animals use </a:t>
            </a:r>
            <a:r>
              <a:rPr lang="en-US" i="1" dirty="0" smtClean="0"/>
              <a:t>camouflage</a:t>
            </a:r>
            <a:r>
              <a:rPr lang="en-US" dirty="0" smtClean="0"/>
              <a:t> to blend in with the colors and shadows of the rainforest to avoid becoming someone else’s dinner! Their colors, patterns, and shapes disguise them and helps animals blend in with their surroundings.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79018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Adaptations…Mimicry</a:t>
            </a:r>
            <a:endParaRPr lang="en-US" dirty="0"/>
          </a:p>
        </p:txBody>
      </p:sp>
      <p:sp>
        <p:nvSpPr>
          <p:cNvPr id="3" name="Content Placeholder 2"/>
          <p:cNvSpPr>
            <a:spLocks noGrp="1"/>
          </p:cNvSpPr>
          <p:nvPr>
            <p:ph idx="1"/>
          </p:nvPr>
        </p:nvSpPr>
        <p:spPr/>
        <p:txBody>
          <a:bodyPr/>
          <a:lstStyle/>
          <a:p>
            <a:r>
              <a:rPr lang="en-US" dirty="0" smtClean="0"/>
              <a:t>Some animals have warning features that help protect them.  Their colorful markings tell others that they are not good to eat. The colors and patterns on their bodies </a:t>
            </a:r>
            <a:r>
              <a:rPr lang="en-US" i="1" dirty="0" smtClean="0"/>
              <a:t>mimic</a:t>
            </a:r>
            <a:r>
              <a:rPr lang="en-US" dirty="0" smtClean="0"/>
              <a:t> the patterns of dangerous or bad-tasting animals.</a:t>
            </a:r>
          </a:p>
          <a:p>
            <a:r>
              <a:rPr lang="en-US" dirty="0" smtClean="0"/>
              <a:t>This makes their enemies stay away from them. </a:t>
            </a:r>
          </a:p>
          <a:p>
            <a:r>
              <a:rPr lang="en-US" dirty="0" smtClean="0"/>
              <a:t>Imitating something else is called </a:t>
            </a:r>
            <a:r>
              <a:rPr lang="en-US" i="1" dirty="0" smtClean="0"/>
              <a:t>mimicry.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36935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Adaptations… hibernations &amp; migration</a:t>
            </a:r>
            <a:endParaRPr lang="en-US" dirty="0"/>
          </a:p>
        </p:txBody>
      </p:sp>
      <p:sp>
        <p:nvSpPr>
          <p:cNvPr id="3" name="Content Placeholder 2"/>
          <p:cNvSpPr>
            <a:spLocks noGrp="1"/>
          </p:cNvSpPr>
          <p:nvPr>
            <p:ph idx="1"/>
          </p:nvPr>
        </p:nvSpPr>
        <p:spPr>
          <a:xfrm>
            <a:off x="457200" y="1340768"/>
            <a:ext cx="8229600" cy="5400600"/>
          </a:xfrm>
        </p:spPr>
        <p:txBody>
          <a:bodyPr/>
          <a:lstStyle/>
          <a:p>
            <a:r>
              <a:rPr lang="en-US" dirty="0" smtClean="0"/>
              <a:t>Birds are able to escape their harsh environments by  flying to a more suitable climate during cold winter months. This escape is called </a:t>
            </a:r>
            <a:r>
              <a:rPr lang="en-US" i="1" dirty="0" smtClean="0"/>
              <a:t>migration</a:t>
            </a:r>
            <a:r>
              <a:rPr lang="en-US" dirty="0" smtClean="0"/>
              <a:t>. </a:t>
            </a:r>
          </a:p>
          <a:p>
            <a:endParaRPr lang="en-US" dirty="0"/>
          </a:p>
          <a:p>
            <a:r>
              <a:rPr lang="en-US" dirty="0" smtClean="0"/>
              <a:t>If the environment of a plant or animal slowly changes, then the plant or animal must change or adapt itself to the new environment or die out. If the environment changes too quickly, the animal will die out.</a:t>
            </a:r>
          </a:p>
          <a:p>
            <a:endParaRPr lang="en-US" dirty="0"/>
          </a:p>
          <a:p>
            <a:pPr marL="119062" indent="0">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94063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Adaptations: Camel</a:t>
            </a:r>
            <a:endParaRPr lang="en-US" dirty="0"/>
          </a:p>
        </p:txBody>
      </p:sp>
      <p:sp>
        <p:nvSpPr>
          <p:cNvPr id="3" name="Content Placeholder 2"/>
          <p:cNvSpPr>
            <a:spLocks noGrp="1"/>
          </p:cNvSpPr>
          <p:nvPr>
            <p:ph idx="1"/>
          </p:nvPr>
        </p:nvSpPr>
        <p:spPr>
          <a:xfrm>
            <a:off x="0" y="1412776"/>
            <a:ext cx="9144000" cy="5445223"/>
          </a:xfrm>
        </p:spPr>
        <p:txBody>
          <a:bodyPr/>
          <a:lstStyle/>
          <a:p>
            <a:r>
              <a:rPr lang="en-US" sz="2800" dirty="0" smtClean="0"/>
              <a:t>The camel is well adapted to life in the hot, dry desert environment with the heat, sand, wind and a lack of water. It would not survive in other environments, like the polar regions or the rainforest.</a:t>
            </a:r>
            <a:r>
              <a:rPr lang="en-US" sz="2800" dirty="0" smtClean="0"/>
              <a:t> </a:t>
            </a:r>
          </a:p>
          <a:p>
            <a:r>
              <a:rPr lang="en-US" sz="2800" dirty="0" smtClean="0"/>
              <a:t>The </a:t>
            </a:r>
            <a:r>
              <a:rPr lang="en-US" sz="2800" dirty="0" smtClean="0"/>
              <a:t>camel’s body is adapted in several ways to life in the desert. In blowing sand it can close its nostrils into narrow slits, and its long eyelashes protect its eyes. Thick hair grows in a camel’s ears which helps keep out sand. The camel has wide foot pads that help it to walk on loose moving sand without sinking in. </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50156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63523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36172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Living Things and Food</a:t>
            </a:r>
            <a:endParaRPr lang="en-US" dirty="0">
              <a:solidFill>
                <a:schemeClr val="accent1">
                  <a:satMod val="150000"/>
                </a:schemeClr>
              </a:solidFill>
              <a:ea typeface="+mj-ea"/>
              <a:cs typeface="+mj-cs"/>
            </a:endParaRPr>
          </a:p>
        </p:txBody>
      </p:sp>
      <p:sp>
        <p:nvSpPr>
          <p:cNvPr id="15362" name="Content Placeholder 2"/>
          <p:cNvSpPr>
            <a:spLocks noGrp="1"/>
          </p:cNvSpPr>
          <p:nvPr>
            <p:ph idx="1"/>
          </p:nvPr>
        </p:nvSpPr>
        <p:spPr/>
        <p:txBody>
          <a:bodyPr/>
          <a:lstStyle/>
          <a:p>
            <a:r>
              <a:rPr lang="en-US" dirty="0" smtClean="0"/>
              <a:t>All living things needs food.  Living things get their food in many ways.  For example a shark catches its food with its sharp teeth.  A bird uses its beak to get food.  Plants make their own food. </a:t>
            </a:r>
          </a:p>
          <a:p>
            <a:r>
              <a:rPr lang="en-US" dirty="0" smtClean="0"/>
              <a:t>Plants and animals work together with the environment to get what they need.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92500" lnSpcReduction="20000"/>
          </a:bodyPr>
          <a:lstStyle/>
          <a:p>
            <a:pPr marL="438912" indent="-320040" fontAlgn="auto">
              <a:spcBef>
                <a:spcPts val="0"/>
              </a:spcBef>
              <a:spcAft>
                <a:spcPts val="0"/>
              </a:spcAft>
              <a:buFont typeface="Wingdings 2"/>
              <a:buChar char=""/>
              <a:defRPr/>
            </a:pPr>
            <a:r>
              <a:rPr lang="en-US" b="1" dirty="0" smtClean="0">
                <a:ea typeface="+mn-ea"/>
                <a:cs typeface="+mn-cs"/>
              </a:rPr>
              <a:t>All plants and animals need food which provides the energy they need to live. </a:t>
            </a:r>
            <a:endParaRPr lang="en-US" dirty="0" smtClean="0">
              <a:ea typeface="+mn-ea"/>
              <a:cs typeface="+mn-cs"/>
            </a:endParaRPr>
          </a:p>
          <a:p>
            <a:pPr marL="438912" indent="-320040" fontAlgn="auto">
              <a:spcBef>
                <a:spcPts val="0"/>
              </a:spcBef>
              <a:spcAft>
                <a:spcPts val="0"/>
              </a:spcAft>
              <a:buFont typeface="Wingdings 2"/>
              <a:buChar char=""/>
              <a:defRPr/>
            </a:pPr>
            <a:r>
              <a:rPr lang="en-US" dirty="0" smtClean="0">
                <a:ea typeface="+mn-ea"/>
                <a:cs typeface="+mn-cs"/>
              </a:rPr>
              <a:t>Green plants make their own food. They use the energy from the sun to make their own food. Some of this food is used, and some is stored in the roots, stems, and leaves.</a:t>
            </a:r>
          </a:p>
          <a:p>
            <a:pPr marL="438912" indent="-320040" fontAlgn="auto">
              <a:spcBef>
                <a:spcPts val="0"/>
              </a:spcBef>
              <a:spcAft>
                <a:spcPts val="0"/>
              </a:spcAft>
              <a:buFont typeface="Wingdings 2"/>
              <a:buChar char=""/>
              <a:defRPr/>
            </a:pPr>
            <a:r>
              <a:rPr lang="en-US" dirty="0" smtClean="0">
                <a:ea typeface="+mn-ea"/>
                <a:cs typeface="+mn-cs"/>
              </a:rPr>
              <a:t>Plants are called producers (they make/produce their own food by photosynthesis.) </a:t>
            </a:r>
          </a:p>
          <a:p>
            <a:pPr marL="438912" indent="-320040" fontAlgn="auto">
              <a:spcBef>
                <a:spcPts val="0"/>
              </a:spcBef>
              <a:spcAft>
                <a:spcPts val="0"/>
              </a:spcAft>
              <a:buFont typeface="Wingdings 2"/>
              <a:buChar char=""/>
              <a:defRPr/>
            </a:pPr>
            <a:r>
              <a:rPr lang="en-US" dirty="0" smtClean="0">
                <a:ea typeface="+mn-ea"/>
                <a:cs typeface="+mn-cs"/>
              </a:rPr>
              <a:t>Animals cannot make their own food. Animals get their energy and biomass by consuming (eating) other organisms. All animals are consumers ( they consume/eat) </a:t>
            </a:r>
            <a:endParaRPr lang="en-US" dirty="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What is a Food Chain?????</a:t>
            </a:r>
            <a:endParaRPr lang="en-US" dirty="0">
              <a:solidFill>
                <a:schemeClr val="accent1">
                  <a:satMod val="150000"/>
                </a:schemeClr>
              </a:solidFill>
              <a:ea typeface="+mj-ea"/>
              <a:cs typeface="+mj-cs"/>
            </a:endParaRPr>
          </a:p>
        </p:txBody>
      </p:sp>
      <p:sp>
        <p:nvSpPr>
          <p:cNvPr id="17410" name="Content Placeholder 2"/>
          <p:cNvSpPr>
            <a:spLocks noGrp="1"/>
          </p:cNvSpPr>
          <p:nvPr>
            <p:ph idx="1"/>
          </p:nvPr>
        </p:nvSpPr>
        <p:spPr>
          <a:xfrm>
            <a:off x="457200" y="1774825"/>
            <a:ext cx="8229600" cy="4930775"/>
          </a:xfrm>
        </p:spPr>
        <p:txBody>
          <a:bodyPr/>
          <a:lstStyle/>
          <a:p>
            <a:r>
              <a:rPr lang="en-US" dirty="0" smtClean="0"/>
              <a:t>All living things need food to give them the energy to grow and move. A food chain shows how each living thing gets its food. </a:t>
            </a:r>
            <a:r>
              <a:rPr lang="en-US" b="1" dirty="0" smtClean="0"/>
              <a:t>It shows who is eating who</a:t>
            </a:r>
            <a:r>
              <a:rPr lang="en-US" dirty="0" smtClean="0"/>
              <a:t>. </a:t>
            </a:r>
          </a:p>
          <a:p>
            <a:pPr>
              <a:buFont typeface="Wingdings 2" pitchFamily="-123" charset="2"/>
              <a:buNone/>
            </a:pPr>
            <a:r>
              <a:rPr lang="en-US" dirty="0" smtClean="0"/>
              <a:t>Grass	Grasshopper	    Toad	  Snake    </a:t>
            </a:r>
          </a:p>
          <a:p>
            <a:pPr>
              <a:buFont typeface="Wingdings 2" pitchFamily="-123" charset="2"/>
              <a:buNone/>
            </a:pPr>
            <a:endParaRPr lang="en-US" dirty="0" smtClean="0"/>
          </a:p>
          <a:p>
            <a:pPr>
              <a:buFont typeface="Wingdings 2" pitchFamily="-123" charset="2"/>
              <a:buNone/>
            </a:pPr>
            <a:endParaRPr lang="en-US" dirty="0" smtClean="0"/>
          </a:p>
          <a:p>
            <a:pPr>
              <a:buFont typeface="Wingdings 2" pitchFamily="-123" charset="2"/>
              <a:buNone/>
            </a:pPr>
            <a:r>
              <a:rPr lang="en-US" dirty="0" smtClean="0"/>
              <a:t>						</a:t>
            </a:r>
          </a:p>
          <a:p>
            <a:pPr>
              <a:buFont typeface="Wingdings 2" pitchFamily="-123" charset="2"/>
              <a:buNone/>
            </a:pPr>
            <a:r>
              <a:rPr lang="en-US" dirty="0" smtClean="0"/>
              <a:t>						Hawk</a:t>
            </a:r>
          </a:p>
        </p:txBody>
      </p:sp>
      <p:pic>
        <p:nvPicPr>
          <p:cNvPr id="17411" name="Picture 10" descr="grass.jpg"/>
          <p:cNvPicPr>
            <a:picLocks noChangeAspect="1"/>
          </p:cNvPicPr>
          <p:nvPr/>
        </p:nvPicPr>
        <p:blipFill>
          <a:blip r:embed="rId2"/>
          <a:srcRect/>
          <a:stretch>
            <a:fillRect/>
          </a:stretch>
        </p:blipFill>
        <p:spPr bwMode="auto">
          <a:xfrm>
            <a:off x="228600" y="4419600"/>
            <a:ext cx="1362075" cy="1019175"/>
          </a:xfrm>
          <a:prstGeom prst="rect">
            <a:avLst/>
          </a:prstGeom>
          <a:noFill/>
          <a:ln w="9525">
            <a:noFill/>
            <a:miter lim="800000"/>
            <a:headEnd/>
            <a:tailEnd/>
          </a:ln>
        </p:spPr>
      </p:pic>
      <p:sp>
        <p:nvSpPr>
          <p:cNvPr id="12" name="Right Arrow 11"/>
          <p:cNvSpPr/>
          <p:nvPr/>
        </p:nvSpPr>
        <p:spPr>
          <a:xfrm>
            <a:off x="1752600" y="46482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3" name="Picture 12" descr="grasshopp.jpg"/>
          <p:cNvPicPr>
            <a:picLocks noChangeAspect="1"/>
          </p:cNvPicPr>
          <p:nvPr/>
        </p:nvPicPr>
        <p:blipFill>
          <a:blip r:embed="rId3"/>
          <a:srcRect/>
          <a:stretch>
            <a:fillRect/>
          </a:stretch>
        </p:blipFill>
        <p:spPr bwMode="auto">
          <a:xfrm>
            <a:off x="2590800" y="4419600"/>
            <a:ext cx="1295400" cy="1009650"/>
          </a:xfrm>
          <a:prstGeom prst="rect">
            <a:avLst/>
          </a:prstGeom>
          <a:noFill/>
          <a:ln w="9525">
            <a:noFill/>
            <a:miter lim="800000"/>
            <a:headEnd/>
            <a:tailEnd/>
          </a:ln>
        </p:spPr>
      </p:pic>
      <p:sp>
        <p:nvSpPr>
          <p:cNvPr id="14" name="Right Arrow 13"/>
          <p:cNvSpPr/>
          <p:nvPr/>
        </p:nvSpPr>
        <p:spPr>
          <a:xfrm>
            <a:off x="4191000" y="46482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5" name="Picture 14" descr="to.jpg"/>
          <p:cNvPicPr>
            <a:picLocks noChangeAspect="1"/>
          </p:cNvPicPr>
          <p:nvPr/>
        </p:nvPicPr>
        <p:blipFill>
          <a:blip r:embed="rId4"/>
          <a:srcRect/>
          <a:stretch>
            <a:fillRect/>
          </a:stretch>
        </p:blipFill>
        <p:spPr bwMode="auto">
          <a:xfrm>
            <a:off x="5105400" y="4419600"/>
            <a:ext cx="1428750" cy="952500"/>
          </a:xfrm>
          <a:prstGeom prst="rect">
            <a:avLst/>
          </a:prstGeom>
          <a:noFill/>
          <a:ln w="9525">
            <a:noFill/>
            <a:miter lim="800000"/>
            <a:headEnd/>
            <a:tailEnd/>
          </a:ln>
        </p:spPr>
      </p:pic>
      <p:sp>
        <p:nvSpPr>
          <p:cNvPr id="16" name="Right Arrow 15"/>
          <p:cNvSpPr/>
          <p:nvPr/>
        </p:nvSpPr>
        <p:spPr>
          <a:xfrm>
            <a:off x="6629400" y="4648200"/>
            <a:ext cx="4572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7" name="Picture 16" descr="sn.jpg"/>
          <p:cNvPicPr>
            <a:picLocks noChangeAspect="1"/>
          </p:cNvPicPr>
          <p:nvPr/>
        </p:nvPicPr>
        <p:blipFill>
          <a:blip r:embed="rId5"/>
          <a:srcRect/>
          <a:stretch>
            <a:fillRect/>
          </a:stretch>
        </p:blipFill>
        <p:spPr bwMode="auto">
          <a:xfrm>
            <a:off x="7239000" y="4419600"/>
            <a:ext cx="1257300" cy="847725"/>
          </a:xfrm>
          <a:prstGeom prst="rect">
            <a:avLst/>
          </a:prstGeom>
          <a:noFill/>
          <a:ln w="9525">
            <a:noFill/>
            <a:miter lim="800000"/>
            <a:headEnd/>
            <a:tailEnd/>
          </a:ln>
        </p:spPr>
      </p:pic>
      <p:sp>
        <p:nvSpPr>
          <p:cNvPr id="18" name="Down Arrow 17"/>
          <p:cNvSpPr/>
          <p:nvPr/>
        </p:nvSpPr>
        <p:spPr>
          <a:xfrm>
            <a:off x="7772400" y="5562600"/>
            <a:ext cx="2286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9" name="Picture 19" descr="ha.jpg"/>
          <p:cNvPicPr>
            <a:picLocks noChangeAspect="1"/>
          </p:cNvPicPr>
          <p:nvPr/>
        </p:nvPicPr>
        <p:blipFill>
          <a:blip r:embed="rId6"/>
          <a:srcRect/>
          <a:stretch>
            <a:fillRect/>
          </a:stretch>
        </p:blipFill>
        <p:spPr bwMode="auto">
          <a:xfrm>
            <a:off x="6629400" y="5562600"/>
            <a:ext cx="1104900" cy="103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How does it work??</a:t>
            </a: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rtlCol="0">
            <a:normAutofit fontScale="92500" lnSpcReduction="10000"/>
          </a:bodyPr>
          <a:lstStyle/>
          <a:p>
            <a:pPr marL="438912" indent="-320040" fontAlgn="auto">
              <a:spcBef>
                <a:spcPts val="0"/>
              </a:spcBef>
              <a:spcAft>
                <a:spcPts val="0"/>
              </a:spcAft>
              <a:buFont typeface="Wingdings 2"/>
              <a:buChar char=""/>
              <a:defRPr/>
            </a:pPr>
            <a:r>
              <a:rPr lang="en-US" dirty="0" smtClean="0">
                <a:solidFill>
                  <a:srgbClr val="C00000"/>
                </a:solidFill>
                <a:ea typeface="+mn-ea"/>
                <a:cs typeface="+mn-cs"/>
              </a:rPr>
              <a:t>A food chain always starts with a green plant </a:t>
            </a:r>
            <a:r>
              <a:rPr lang="en-US" dirty="0" smtClean="0">
                <a:ea typeface="+mn-ea"/>
                <a:cs typeface="+mn-cs"/>
              </a:rPr>
              <a:t/>
            </a:r>
            <a:br>
              <a:rPr lang="en-US" dirty="0" smtClean="0">
                <a:ea typeface="+mn-ea"/>
                <a:cs typeface="+mn-cs"/>
              </a:rPr>
            </a:br>
            <a:r>
              <a:rPr lang="en-US" dirty="0" smtClean="0">
                <a:ea typeface="+mn-ea"/>
                <a:cs typeface="+mn-cs"/>
              </a:rPr>
              <a:t>(All plants are PRODUCERS.)</a:t>
            </a:r>
          </a:p>
          <a:p>
            <a:pPr marL="438912" indent="-320040" fontAlgn="auto">
              <a:spcBef>
                <a:spcPts val="0"/>
              </a:spcBef>
              <a:spcAft>
                <a:spcPts val="0"/>
              </a:spcAft>
              <a:buFont typeface="Wingdings 2"/>
              <a:buChar char=""/>
              <a:defRPr/>
            </a:pPr>
            <a:r>
              <a:rPr lang="en-US" dirty="0" smtClean="0">
                <a:solidFill>
                  <a:srgbClr val="C00000"/>
                </a:solidFill>
                <a:ea typeface="+mn-ea"/>
                <a:cs typeface="+mn-cs"/>
              </a:rPr>
              <a:t>...... which is eaten by an animal. </a:t>
            </a:r>
            <a:r>
              <a:rPr lang="en-US" dirty="0" smtClean="0">
                <a:ea typeface="+mn-ea"/>
                <a:cs typeface="+mn-cs"/>
              </a:rPr>
              <a:t/>
            </a:r>
            <a:br>
              <a:rPr lang="en-US" dirty="0" smtClean="0">
                <a:ea typeface="+mn-ea"/>
                <a:cs typeface="+mn-cs"/>
              </a:rPr>
            </a:br>
            <a:r>
              <a:rPr lang="en-US" dirty="0" smtClean="0">
                <a:ea typeface="+mn-ea"/>
                <a:cs typeface="+mn-cs"/>
              </a:rPr>
              <a:t>( All the animals in a food chain are CONSUMERS) </a:t>
            </a:r>
          </a:p>
          <a:p>
            <a:pPr marL="438912" indent="-320040" fontAlgn="auto">
              <a:spcBef>
                <a:spcPts val="0"/>
              </a:spcBef>
              <a:spcAft>
                <a:spcPts val="0"/>
              </a:spcAft>
              <a:buFont typeface="Wingdings 2"/>
              <a:buChar char=""/>
              <a:defRPr/>
            </a:pPr>
            <a:r>
              <a:rPr lang="en-US" dirty="0" smtClean="0">
                <a:solidFill>
                  <a:srgbClr val="C00000"/>
                </a:solidFill>
                <a:ea typeface="+mn-ea"/>
                <a:cs typeface="+mn-cs"/>
              </a:rPr>
              <a:t>A food chain ends with a predator</a:t>
            </a:r>
            <a:r>
              <a:rPr lang="en-US" dirty="0" smtClean="0">
                <a:ea typeface="+mn-ea"/>
                <a:cs typeface="+mn-cs"/>
              </a:rPr>
              <a:t>. </a:t>
            </a:r>
            <a:br>
              <a:rPr lang="en-US" dirty="0" smtClean="0">
                <a:ea typeface="+mn-ea"/>
                <a:cs typeface="+mn-cs"/>
              </a:rPr>
            </a:br>
            <a:r>
              <a:rPr lang="en-US" dirty="0" smtClean="0">
                <a:ea typeface="+mn-ea"/>
                <a:cs typeface="+mn-cs"/>
              </a:rPr>
              <a:t>(The predator is at the top of the food chain) </a:t>
            </a:r>
          </a:p>
          <a:p>
            <a:pPr marL="438912" indent="-320040" fontAlgn="auto">
              <a:spcBef>
                <a:spcPts val="0"/>
              </a:spcBef>
              <a:spcAft>
                <a:spcPts val="0"/>
              </a:spcAft>
              <a:buFont typeface="Wingdings 2"/>
              <a:buChar char=""/>
              <a:defRPr/>
            </a:pPr>
            <a:r>
              <a:rPr lang="en-US" b="1" dirty="0" smtClean="0">
                <a:ea typeface="+mn-ea"/>
                <a:cs typeface="+mn-cs"/>
              </a:rPr>
              <a:t>The Sun is very important</a:t>
            </a:r>
            <a:r>
              <a:rPr lang="en-US" dirty="0" smtClean="0">
                <a:ea typeface="+mn-ea"/>
                <a:cs typeface="+mn-cs"/>
              </a:rPr>
              <a:t> for all living things, without the sun the plants would not grow, without plants there would be no animals</a:t>
            </a:r>
          </a:p>
          <a:p>
            <a:pPr marL="438912" indent="-320040" fontAlgn="auto">
              <a:spcBef>
                <a:spcPts val="0"/>
              </a:spcBef>
              <a:spcAft>
                <a:spcPts val="0"/>
              </a:spcAft>
              <a:buFont typeface="Wingdings 2"/>
              <a:buChar char=""/>
              <a:defRPr/>
            </a:pPr>
            <a:r>
              <a:rPr lang="en-US" sz="1600" dirty="0" smtClean="0">
                <a:ea typeface="+mn-ea"/>
                <a:cs typeface="+mn-cs"/>
                <a:hlinkClick r:id="rId2"/>
              </a:rPr>
              <a:t>http://www.pbs.org/edens/etosha/fm_foodchain.htm</a:t>
            </a:r>
            <a:endParaRPr lang="en-US" sz="1600" dirty="0" smtClean="0">
              <a:ea typeface="+mn-ea"/>
              <a:cs typeface="+mn-cs"/>
            </a:endParaRPr>
          </a:p>
          <a:p>
            <a:pPr marL="438912" indent="-320040" fontAlgn="auto">
              <a:spcBef>
                <a:spcPts val="0"/>
              </a:spcBef>
              <a:spcAft>
                <a:spcPts val="0"/>
              </a:spcAft>
              <a:buFont typeface="Wingdings 2"/>
              <a:buChar char=""/>
              <a:defRPr/>
            </a:pPr>
            <a:endParaRPr lang="en-US" sz="1600" dirty="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Food Chain</a:t>
            </a:r>
            <a:endParaRPr lang="en-US" dirty="0">
              <a:solidFill>
                <a:schemeClr val="accent1">
                  <a:satMod val="150000"/>
                </a:schemeClr>
              </a:solidFill>
              <a:ea typeface="+mj-ea"/>
              <a:cs typeface="+mj-cs"/>
            </a:endParaRPr>
          </a:p>
        </p:txBody>
      </p:sp>
      <p:pic>
        <p:nvPicPr>
          <p:cNvPr id="19458" name="Content Placeholder 3" descr="food_chain.jpg"/>
          <p:cNvPicPr>
            <a:picLocks noGrp="1" noChangeAspect="1"/>
          </p:cNvPicPr>
          <p:nvPr>
            <p:ph idx="1"/>
          </p:nvPr>
        </p:nvPicPr>
        <p:blipFill>
          <a:blip r:embed="rId2"/>
          <a:srcRect/>
          <a:stretch>
            <a:fillRect/>
          </a:stretch>
        </p:blipFill>
        <p:spPr>
          <a:xfrm>
            <a:off x="1498600" y="2239963"/>
            <a:ext cx="6146800" cy="36957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ea typeface="+mj-ea"/>
                <a:cs typeface="+mj-cs"/>
              </a:rPr>
              <a:t>Some Examples…</a:t>
            </a: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rtlCol="0">
            <a:normAutofit/>
          </a:bodyPr>
          <a:lstStyle/>
          <a:p>
            <a:pPr marL="438912" indent="-320040" fontAlgn="auto">
              <a:spcBef>
                <a:spcPts val="0"/>
              </a:spcBef>
              <a:spcAft>
                <a:spcPts val="0"/>
              </a:spcAft>
              <a:buFont typeface="Wingdings 2"/>
              <a:buChar char=""/>
              <a:defRPr/>
            </a:pPr>
            <a:r>
              <a:rPr lang="en-US" dirty="0" smtClean="0">
                <a:ea typeface="+mn-ea"/>
                <a:cs typeface="+mn-cs"/>
                <a:hlinkClick r:id="rId2"/>
              </a:rPr>
              <a:t>http://www.crickweb.co.uk/assets/resources/flash.php?&amp;file=</a:t>
            </a:r>
            <a:r>
              <a:rPr lang="en-US" dirty="0" smtClean="0">
                <a:ea typeface="+mn-ea"/>
                <a:cs typeface="+mn-cs"/>
                <a:hlinkClick r:id="rId2"/>
              </a:rPr>
              <a:t>foodchains</a:t>
            </a:r>
            <a:endParaRPr lang="en-US" dirty="0" smtClean="0">
              <a:ea typeface="+mn-ea"/>
              <a:cs typeface="+mn-cs"/>
            </a:endParaRPr>
          </a:p>
          <a:p>
            <a:pPr marL="438912" indent="-320040" fontAlgn="auto">
              <a:spcBef>
                <a:spcPts val="0"/>
              </a:spcBef>
              <a:spcAft>
                <a:spcPts val="0"/>
              </a:spcAft>
              <a:buFont typeface="Wingdings 2"/>
              <a:buChar char=""/>
              <a:defRPr/>
            </a:pPr>
            <a:r>
              <a:rPr lang="en-US" dirty="0" smtClean="0">
                <a:ea typeface="+mn-ea"/>
                <a:cs typeface="+mn-cs"/>
                <a:hlinkClick r:id="rId3"/>
              </a:rPr>
              <a:t>http</a:t>
            </a:r>
            <a:r>
              <a:rPr lang="en-US" dirty="0" smtClean="0">
                <a:ea typeface="+mn-ea"/>
                <a:cs typeface="+mn-cs"/>
                <a:hlinkClick r:id="rId3"/>
              </a:rPr>
              <a:t>://puzzling.caret.cam.ac.uk/game.php?game=</a:t>
            </a:r>
            <a:r>
              <a:rPr lang="en-US" dirty="0" smtClean="0">
                <a:ea typeface="+mn-ea"/>
                <a:cs typeface="+mn-cs"/>
                <a:hlinkClick r:id="rId3"/>
              </a:rPr>
              <a:t>foodchain</a:t>
            </a:r>
            <a:endParaRPr lang="en-US" dirty="0" smtClean="0">
              <a:ea typeface="+mn-ea"/>
              <a:cs typeface="+mn-cs"/>
            </a:endParaRPr>
          </a:p>
          <a:p>
            <a:pPr marL="438912" indent="-320040" fontAlgn="auto">
              <a:spcBef>
                <a:spcPts val="0"/>
              </a:spcBef>
              <a:spcAft>
                <a:spcPts val="0"/>
              </a:spcAft>
              <a:buFont typeface="Wingdings 2"/>
              <a:buChar char=""/>
              <a:defRPr/>
            </a:pPr>
            <a:r>
              <a:rPr lang="en-US" u="sng" dirty="0" smtClean="0">
                <a:ea typeface="+mn-ea"/>
                <a:cs typeface="+mn-cs"/>
                <a:hlinkClick r:id="rId4"/>
              </a:rPr>
              <a:t>http://video.nationalgeographic.com/video/player/kids/animals-pets-kids/invertebrates-kids/krill-kids.html</a:t>
            </a:r>
            <a:endParaRPr lang="en-US" dirty="0" smtClean="0">
              <a:ea typeface="+mn-ea"/>
              <a:cs typeface="+mn-cs"/>
            </a:endParaRPr>
          </a:p>
          <a:p>
            <a:pPr marL="438912" indent="-320040" fontAlgn="auto">
              <a:spcBef>
                <a:spcPts val="0"/>
              </a:spcBef>
              <a:spcAft>
                <a:spcPts val="0"/>
              </a:spcAft>
              <a:buFont typeface="Wingdings 2"/>
              <a:buChar char=""/>
              <a:defRPr/>
            </a:pPr>
            <a:endParaRPr lang="en-US" dirty="0" smtClean="0">
              <a:ea typeface="+mn-ea"/>
              <a:cs typeface="+mn-cs"/>
            </a:endParaRPr>
          </a:p>
          <a:p>
            <a:pPr marL="438912" indent="-320040" fontAlgn="auto">
              <a:spcBef>
                <a:spcPts val="0"/>
              </a:spcBef>
              <a:spcAft>
                <a:spcPts val="0"/>
              </a:spcAft>
              <a:buFont typeface="Wingdings 2"/>
              <a:buChar char=""/>
              <a:defRPr/>
            </a:pPr>
            <a:endParaRPr lang="en-US" dirty="0" smtClean="0">
              <a:ea typeface="+mn-ea"/>
              <a:cs typeface="+mn-cs"/>
            </a:endParaRPr>
          </a:p>
          <a:p>
            <a:pPr marL="438912" indent="-320040" fontAlgn="auto">
              <a:spcBef>
                <a:spcPts val="0"/>
              </a:spcBef>
              <a:spcAft>
                <a:spcPts val="0"/>
              </a:spcAft>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000" dirty="0" smtClean="0">
                <a:solidFill>
                  <a:schemeClr val="accent1">
                    <a:satMod val="150000"/>
                  </a:schemeClr>
                </a:solidFill>
                <a:latin typeface="Comic Sans MS" pitchFamily="66" charset="0"/>
                <a:ea typeface="+mj-ea"/>
                <a:cs typeface="+mj-cs"/>
              </a:rPr>
              <a:t>What is the difference between</a:t>
            </a:r>
            <a:br>
              <a:rPr lang="en-US" sz="3000" dirty="0" smtClean="0">
                <a:solidFill>
                  <a:schemeClr val="accent1">
                    <a:satMod val="150000"/>
                  </a:schemeClr>
                </a:solidFill>
                <a:latin typeface="Comic Sans MS" pitchFamily="66" charset="0"/>
                <a:ea typeface="+mj-ea"/>
                <a:cs typeface="+mj-cs"/>
              </a:rPr>
            </a:br>
            <a:r>
              <a:rPr lang="en-US" sz="3000" dirty="0" smtClean="0">
                <a:solidFill>
                  <a:schemeClr val="accent1">
                    <a:satMod val="150000"/>
                  </a:schemeClr>
                </a:solidFill>
                <a:latin typeface="Comic Sans MS" pitchFamily="66" charset="0"/>
                <a:ea typeface="+mj-ea"/>
                <a:cs typeface="+mj-cs"/>
              </a:rPr>
              <a:t>a food web and a food chain?</a:t>
            </a:r>
            <a:endParaRPr lang="en-US" sz="3000" dirty="0">
              <a:solidFill>
                <a:schemeClr val="accent1">
                  <a:satMod val="150000"/>
                </a:schemeClr>
              </a:solidFill>
              <a:latin typeface="Comic Sans MS" pitchFamily="66" charset="0"/>
              <a:ea typeface="+mj-ea"/>
              <a:cs typeface="+mj-cs"/>
            </a:endParaRPr>
          </a:p>
        </p:txBody>
      </p:sp>
      <p:sp>
        <p:nvSpPr>
          <p:cNvPr id="3" name="Content Placeholder 2"/>
          <p:cNvSpPr>
            <a:spLocks noGrp="1"/>
          </p:cNvSpPr>
          <p:nvPr>
            <p:ph idx="1"/>
          </p:nvPr>
        </p:nvSpPr>
        <p:spPr/>
        <p:txBody>
          <a:bodyPr rtlCol="0">
            <a:normAutofit fontScale="85000" lnSpcReduction="20000"/>
          </a:bodyPr>
          <a:lstStyle/>
          <a:p>
            <a:pPr marL="438912" indent="-320040" fontAlgn="auto">
              <a:spcBef>
                <a:spcPts val="0"/>
              </a:spcBef>
              <a:spcAft>
                <a:spcPts val="0"/>
              </a:spcAft>
              <a:buFont typeface="Wingdings 2"/>
              <a:buChar char=""/>
              <a:defRPr/>
            </a:pPr>
            <a:r>
              <a:rPr lang="en-US" dirty="0" smtClean="0">
                <a:ea typeface="+mn-ea"/>
                <a:cs typeface="+mn-cs"/>
              </a:rPr>
              <a:t>A food web consists of many food chains. </a:t>
            </a:r>
          </a:p>
          <a:p>
            <a:pPr marL="438912" indent="-320040" fontAlgn="auto">
              <a:spcBef>
                <a:spcPts val="0"/>
              </a:spcBef>
              <a:spcAft>
                <a:spcPts val="0"/>
              </a:spcAft>
              <a:buFont typeface="Wingdings 2"/>
              <a:buChar char=""/>
              <a:defRPr/>
            </a:pPr>
            <a:r>
              <a:rPr lang="en-US" b="1" dirty="0" smtClean="0">
                <a:ea typeface="+mn-ea"/>
                <a:cs typeface="+mn-cs"/>
              </a:rPr>
              <a:t>A food chain only follows just one path as animals find food. </a:t>
            </a:r>
            <a:r>
              <a:rPr lang="en-US" dirty="0" smtClean="0">
                <a:ea typeface="+mn-ea"/>
                <a:cs typeface="+mn-cs"/>
              </a:rPr>
              <a:t/>
            </a:r>
            <a:br>
              <a:rPr lang="en-US" dirty="0" smtClean="0">
                <a:ea typeface="+mn-ea"/>
                <a:cs typeface="+mn-cs"/>
              </a:rPr>
            </a:br>
            <a:r>
              <a:rPr lang="en-US" dirty="0" err="1" smtClean="0">
                <a:ea typeface="+mn-ea"/>
                <a:cs typeface="+mn-cs"/>
              </a:rPr>
              <a:t>eg</a:t>
            </a:r>
            <a:r>
              <a:rPr lang="en-US" dirty="0" smtClean="0">
                <a:ea typeface="+mn-ea"/>
                <a:cs typeface="+mn-cs"/>
              </a:rPr>
              <a:t>: A hawk eats a snake, which has eaten a frog, which has eaten a grasshopper, which has eaten grass. </a:t>
            </a:r>
            <a:r>
              <a:rPr lang="en-US" b="1" dirty="0" smtClean="0">
                <a:ea typeface="+mn-ea"/>
                <a:cs typeface="+mn-cs"/>
              </a:rPr>
              <a:t>A food web shows the many different paths plants and animals are connected. </a:t>
            </a:r>
            <a:r>
              <a:rPr lang="en-US" dirty="0" smtClean="0">
                <a:ea typeface="+mn-ea"/>
                <a:cs typeface="+mn-cs"/>
              </a:rPr>
              <a:t/>
            </a:r>
            <a:br>
              <a:rPr lang="en-US" dirty="0" smtClean="0">
                <a:ea typeface="+mn-ea"/>
                <a:cs typeface="+mn-cs"/>
              </a:rPr>
            </a:br>
            <a:r>
              <a:rPr lang="en-US" dirty="0" err="1" smtClean="0">
                <a:ea typeface="+mn-ea"/>
                <a:cs typeface="+mn-cs"/>
              </a:rPr>
              <a:t>eg</a:t>
            </a:r>
            <a:r>
              <a:rPr lang="en-US" dirty="0" smtClean="0">
                <a:ea typeface="+mn-ea"/>
                <a:cs typeface="+mn-cs"/>
              </a:rPr>
              <a:t>: A hawk might also eat a mouse, a squirrel, a frog or some other animal. The snake may eat a beetle, a caterpillar, or some other animal. And so on for all the other animals in the food chain.</a:t>
            </a:r>
          </a:p>
          <a:p>
            <a:pPr marL="438912" indent="-320040" fontAlgn="auto">
              <a:spcBef>
                <a:spcPts val="0"/>
              </a:spcBef>
              <a:spcAft>
                <a:spcPts val="0"/>
              </a:spcAft>
              <a:buFont typeface="Wingdings 2"/>
              <a:buChar char=""/>
              <a:defRPr/>
            </a:pPr>
            <a:r>
              <a:rPr lang="en-US" b="1" dirty="0" smtClean="0">
                <a:ea typeface="+mn-ea"/>
                <a:cs typeface="+mn-cs"/>
              </a:rPr>
              <a:t>A food web is several food chains connected together</a:t>
            </a:r>
            <a:endParaRPr lang="en-US" dirty="0" smtClean="0">
              <a:ea typeface="+mn-ea"/>
              <a:cs typeface="+mn-cs"/>
            </a:endParaRPr>
          </a:p>
          <a:p>
            <a:pPr marL="438912" indent="-320040" fontAlgn="auto">
              <a:spcBef>
                <a:spcPts val="0"/>
              </a:spcBef>
              <a:spcAft>
                <a:spcPts val="0"/>
              </a:spcAft>
              <a:buFont typeface="Wingdings 2"/>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emplate>
  <TotalTime>1883</TotalTime>
  <Words>2020</Words>
  <Application>Microsoft Macintosh PowerPoint</Application>
  <PresentationFormat>On-screen Show (4:3)</PresentationFormat>
  <Paragraphs>142</Paragraphs>
  <Slides>29</Slides>
  <Notes>0</Notes>
  <HiddenSlides>0</HiddenSlides>
  <MMClips>0</MMClips>
  <ScaleCrop>false</ScaleCrop>
  <HeadingPairs>
    <vt:vector size="4" baseType="variant">
      <vt:variant>
        <vt:lpstr>Design Template</vt:lpstr>
      </vt:variant>
      <vt:variant>
        <vt:i4>1</vt:i4>
      </vt:variant>
      <vt:variant>
        <vt:lpstr>Slide Titles</vt:lpstr>
      </vt:variant>
      <vt:variant>
        <vt:i4>29</vt:i4>
      </vt:variant>
    </vt:vector>
  </HeadingPairs>
  <TitlesOfParts>
    <vt:vector size="30" baseType="lpstr">
      <vt:lpstr>Module</vt:lpstr>
      <vt:lpstr>Slide 1</vt:lpstr>
      <vt:lpstr>Living things depend on eachother..</vt:lpstr>
      <vt:lpstr>Living Things and Food</vt:lpstr>
      <vt:lpstr>Slide 4</vt:lpstr>
      <vt:lpstr>What is a Food Chain?????</vt:lpstr>
      <vt:lpstr>How does it work??</vt:lpstr>
      <vt:lpstr>Food Chain</vt:lpstr>
      <vt:lpstr>Some Examples…</vt:lpstr>
      <vt:lpstr>What is the difference between a food web and a food chain?</vt:lpstr>
      <vt:lpstr>Food Web</vt:lpstr>
      <vt:lpstr>Vocabulary</vt:lpstr>
      <vt:lpstr>Vocabulary</vt:lpstr>
      <vt:lpstr>Let’s Make a Food Chain!</vt:lpstr>
      <vt:lpstr>Animal Inheritance</vt:lpstr>
      <vt:lpstr>Slide 15</vt:lpstr>
      <vt:lpstr>Classifying Animals</vt:lpstr>
      <vt:lpstr>Slide 17</vt:lpstr>
      <vt:lpstr>Slide 18</vt:lpstr>
      <vt:lpstr>Slide 19</vt:lpstr>
      <vt:lpstr>Slide 20</vt:lpstr>
      <vt:lpstr>Slide 21</vt:lpstr>
      <vt:lpstr>Types of Reptiles:</vt:lpstr>
      <vt:lpstr>Animal Adaptations</vt:lpstr>
      <vt:lpstr>Adaptations… Camouflage</vt:lpstr>
      <vt:lpstr>Adaptations…Mimicry</vt:lpstr>
      <vt:lpstr>Adaptations… hibernations &amp; migration</vt:lpstr>
      <vt:lpstr>Adaptations: Camel</vt:lpstr>
      <vt:lpstr>Slide 28</vt:lpstr>
      <vt:lpstr>Slide 29</vt:lpstr>
    </vt:vector>
  </TitlesOfParts>
  <Company>SIP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aashraf</dc:creator>
  <cp:lastModifiedBy>Microsoft Word</cp:lastModifiedBy>
  <cp:revision>47</cp:revision>
  <dcterms:created xsi:type="dcterms:W3CDTF">2012-11-14T17:25:21Z</dcterms:created>
  <dcterms:modified xsi:type="dcterms:W3CDTF">2012-11-14T17:56:30Z</dcterms:modified>
</cp:coreProperties>
</file>